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734" r:id="rId5"/>
  </p:sldMasterIdLst>
  <p:notesMasterIdLst>
    <p:notesMasterId r:id="rId29"/>
  </p:notesMasterIdLst>
  <p:handoutMasterIdLst>
    <p:handoutMasterId r:id="rId30"/>
  </p:handoutMasterIdLst>
  <p:sldIdLst>
    <p:sldId id="333" r:id="rId6"/>
    <p:sldId id="358" r:id="rId7"/>
    <p:sldId id="370" r:id="rId8"/>
    <p:sldId id="596" r:id="rId9"/>
    <p:sldId id="371" r:id="rId10"/>
    <p:sldId id="369" r:id="rId11"/>
    <p:sldId id="597" r:id="rId12"/>
    <p:sldId id="599" r:id="rId13"/>
    <p:sldId id="375" r:id="rId14"/>
    <p:sldId id="376" r:id="rId15"/>
    <p:sldId id="601" r:id="rId16"/>
    <p:sldId id="602" r:id="rId17"/>
    <p:sldId id="383" r:id="rId18"/>
    <p:sldId id="603" r:id="rId19"/>
    <p:sldId id="604" r:id="rId20"/>
    <p:sldId id="368" r:id="rId21"/>
    <p:sldId id="382" r:id="rId22"/>
    <p:sldId id="378" r:id="rId23"/>
    <p:sldId id="605" r:id="rId24"/>
    <p:sldId id="372" r:id="rId25"/>
    <p:sldId id="385" r:id="rId26"/>
    <p:sldId id="600" r:id="rId27"/>
    <p:sldId id="311" r:id="rId28"/>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B3E6FF"/>
    <a:srgbClr val="008FD6"/>
    <a:srgbClr val="006699"/>
    <a:srgbClr val="E7EAF1"/>
    <a:srgbClr val="FFE7D9"/>
    <a:srgbClr val="336699"/>
    <a:srgbClr val="8FC7FF"/>
    <a:srgbClr val="007FFE"/>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0858" autoAdjust="0"/>
  </p:normalViewPr>
  <p:slideViewPr>
    <p:cSldViewPr>
      <p:cViewPr varScale="1">
        <p:scale>
          <a:sx n="54" d="100"/>
          <a:sy n="54" d="100"/>
        </p:scale>
        <p:origin x="1162" y="58"/>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85" d="100"/>
          <a:sy n="85" d="100"/>
        </p:scale>
        <p:origin x="3846" y="10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930" cy="465616"/>
          </a:xfrm>
          <a:prstGeom prst="rect">
            <a:avLst/>
          </a:prstGeom>
        </p:spPr>
        <p:txBody>
          <a:bodyPr vert="horz" lIns="91674" tIns="45836" rIns="91674" bIns="45836" rtlCol="0"/>
          <a:lstStyle>
            <a:lvl1pPr algn="l">
              <a:defRPr sz="1200"/>
            </a:lvl1pPr>
          </a:lstStyle>
          <a:p>
            <a:endParaRPr lang="en-US" dirty="0"/>
          </a:p>
        </p:txBody>
      </p:sp>
      <p:sp>
        <p:nvSpPr>
          <p:cNvPr id="3" name="Date Placeholder 2"/>
          <p:cNvSpPr>
            <a:spLocks noGrp="1"/>
          </p:cNvSpPr>
          <p:nvPr>
            <p:ph type="dt" sz="quarter" idx="1"/>
          </p:nvPr>
        </p:nvSpPr>
        <p:spPr>
          <a:xfrm>
            <a:off x="3977572" y="2"/>
            <a:ext cx="3043930" cy="465616"/>
          </a:xfrm>
          <a:prstGeom prst="rect">
            <a:avLst/>
          </a:prstGeom>
        </p:spPr>
        <p:txBody>
          <a:bodyPr vert="horz" lIns="91674" tIns="45836" rIns="91674" bIns="45836" rtlCol="0"/>
          <a:lstStyle>
            <a:lvl1pPr algn="r">
              <a:defRPr sz="1200"/>
            </a:lvl1pPr>
          </a:lstStyle>
          <a:p>
            <a:fld id="{4336B77B-D4CB-4648-8A75-E15E3BBD8603}" type="datetimeFigureOut">
              <a:rPr lang="en-US" smtClean="0"/>
              <a:t>7/6/2021</a:t>
            </a:fld>
            <a:endParaRPr lang="en-US" dirty="0"/>
          </a:p>
        </p:txBody>
      </p:sp>
      <p:sp>
        <p:nvSpPr>
          <p:cNvPr id="4" name="Footer Placeholder 3"/>
          <p:cNvSpPr>
            <a:spLocks noGrp="1"/>
          </p:cNvSpPr>
          <p:nvPr>
            <p:ph type="ftr" sz="quarter" idx="2"/>
          </p:nvPr>
        </p:nvSpPr>
        <p:spPr>
          <a:xfrm>
            <a:off x="0" y="8841885"/>
            <a:ext cx="3043930" cy="465616"/>
          </a:xfrm>
          <a:prstGeom prst="rect">
            <a:avLst/>
          </a:prstGeom>
        </p:spPr>
        <p:txBody>
          <a:bodyPr vert="horz" lIns="91674" tIns="45836" rIns="91674" bIns="458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72" y="8841885"/>
            <a:ext cx="3043930" cy="465616"/>
          </a:xfrm>
          <a:prstGeom prst="rect">
            <a:avLst/>
          </a:prstGeom>
        </p:spPr>
        <p:txBody>
          <a:bodyPr vert="horz" lIns="91674" tIns="45836" rIns="91674" bIns="45836"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43131" cy="465455"/>
          </a:xfrm>
          <a:prstGeom prst="rect">
            <a:avLst/>
          </a:prstGeom>
        </p:spPr>
        <p:txBody>
          <a:bodyPr vert="horz" lIns="91336" tIns="45667" rIns="91336" bIns="45667" rtlCol="0"/>
          <a:lstStyle>
            <a:lvl1pPr algn="l">
              <a:defRPr sz="1200"/>
            </a:lvl1pPr>
          </a:lstStyle>
          <a:p>
            <a:endParaRPr lang="en-US" dirty="0"/>
          </a:p>
        </p:txBody>
      </p:sp>
      <p:sp>
        <p:nvSpPr>
          <p:cNvPr id="3" name="Date Placeholder 2"/>
          <p:cNvSpPr>
            <a:spLocks noGrp="1"/>
          </p:cNvSpPr>
          <p:nvPr>
            <p:ph type="dt" idx="1"/>
          </p:nvPr>
        </p:nvSpPr>
        <p:spPr>
          <a:xfrm>
            <a:off x="3978382" y="1"/>
            <a:ext cx="3043131" cy="465455"/>
          </a:xfrm>
          <a:prstGeom prst="rect">
            <a:avLst/>
          </a:prstGeom>
        </p:spPr>
        <p:txBody>
          <a:bodyPr vert="horz" lIns="91336" tIns="45667" rIns="91336" bIns="45667" rtlCol="0"/>
          <a:lstStyle>
            <a:lvl1pPr algn="r">
              <a:defRPr sz="1200"/>
            </a:lvl1pPr>
          </a:lstStyle>
          <a:p>
            <a:fld id="{55FF2CF9-0A75-498C-A5E0-C890560FC428}" type="datetimeFigureOut">
              <a:rPr lang="en-US" smtClean="0"/>
              <a:pPr/>
              <a:t>7/6/2021</a:t>
            </a:fld>
            <a:endParaRPr lang="en-US" dirty="0"/>
          </a:p>
        </p:txBody>
      </p:sp>
      <p:sp>
        <p:nvSpPr>
          <p:cNvPr id="4" name="Slide Image Placeholder 3"/>
          <p:cNvSpPr>
            <a:spLocks noGrp="1" noRot="1" noChangeAspect="1"/>
          </p:cNvSpPr>
          <p:nvPr>
            <p:ph type="sldImg" idx="2"/>
          </p:nvPr>
        </p:nvSpPr>
        <p:spPr>
          <a:xfrm>
            <a:off x="409575" y="696913"/>
            <a:ext cx="6203950" cy="3490912"/>
          </a:xfrm>
          <a:prstGeom prst="rect">
            <a:avLst/>
          </a:prstGeom>
          <a:noFill/>
          <a:ln w="12700">
            <a:solidFill>
              <a:prstClr val="black"/>
            </a:solidFill>
          </a:ln>
        </p:spPr>
        <p:txBody>
          <a:bodyPr vert="horz" lIns="91336" tIns="45667" rIns="91336" bIns="45667" rtlCol="0" anchor="ctr"/>
          <a:lstStyle/>
          <a:p>
            <a:endParaRPr lang="en-US" dirty="0"/>
          </a:p>
        </p:txBody>
      </p:sp>
      <p:sp>
        <p:nvSpPr>
          <p:cNvPr id="5" name="Notes Placeholder 4"/>
          <p:cNvSpPr>
            <a:spLocks noGrp="1"/>
          </p:cNvSpPr>
          <p:nvPr>
            <p:ph type="body" sz="quarter" idx="3"/>
          </p:nvPr>
        </p:nvSpPr>
        <p:spPr>
          <a:xfrm>
            <a:off x="702632" y="4421824"/>
            <a:ext cx="5617843" cy="4189095"/>
          </a:xfrm>
          <a:prstGeom prst="rect">
            <a:avLst/>
          </a:prstGeom>
        </p:spPr>
        <p:txBody>
          <a:bodyPr vert="horz" lIns="91336" tIns="45667" rIns="91336" bIns="456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42053"/>
            <a:ext cx="3043131" cy="465455"/>
          </a:xfrm>
          <a:prstGeom prst="rect">
            <a:avLst/>
          </a:prstGeom>
        </p:spPr>
        <p:txBody>
          <a:bodyPr vert="horz" lIns="91336" tIns="45667" rIns="91336" bIns="456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382" y="8842053"/>
            <a:ext cx="3043131" cy="465455"/>
          </a:xfrm>
          <a:prstGeom prst="rect">
            <a:avLst/>
          </a:prstGeom>
        </p:spPr>
        <p:txBody>
          <a:bodyPr vert="horz" lIns="91336" tIns="45667" rIns="91336" bIns="45667"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dirty="0"/>
              <a:t>Welcome and intro</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dirty="0"/>
              <a:t>These behaviors are likely contributing to some other disturbing trends over the last year. </a:t>
            </a:r>
          </a:p>
          <a:p>
            <a:endParaRPr lang="en-US" dirty="0"/>
          </a:p>
          <a:p>
            <a:r>
              <a:rPr lang="en-US" dirty="0"/>
              <a:t>Traffic deaths involving pedestrians were up 29 percent. Fatalities at intersections were up 33 percent. Fatalities involving motorcycles were up 23 percent. However, deaths involving older adults (age 65+) and Commercial Motor Vehicles were down.</a:t>
            </a:r>
          </a:p>
          <a:p>
            <a:endParaRPr lang="en-US" dirty="0"/>
          </a:p>
          <a:p>
            <a:r>
              <a:rPr lang="en-US" dirty="0"/>
              <a:t>So far this year – traffic deaths appear to be up again.  These numbers are preliminary, but it appears that in January there were about 28 more deaths than the same time last year. There are many factors that go into a month-to-month spike in fatalities, including weather conditions, but this is certainly an undesirable trend for the state.</a:t>
            </a:r>
          </a:p>
          <a:p>
            <a:endParaRPr lang="en-US" dirty="0"/>
          </a:p>
          <a:p>
            <a:r>
              <a:rPr lang="en-US" dirty="0"/>
              <a:t>Driving at extreme speeds, not wearing a seat belt, using an electronic device while driving or driving while severely impaired by drugs and alcohol are choices drivers make. That means crashes and fatalities caused by these decisions are </a:t>
            </a:r>
            <a:r>
              <a:rPr lang="en-US" b="1" dirty="0"/>
              <a:t>absolutely preventable</a:t>
            </a:r>
            <a:r>
              <a:rPr lang="en-US" dirty="0"/>
              <a:t>.</a:t>
            </a: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10</a:t>
            </a:fld>
            <a:endParaRPr lang="en-US" dirty="0"/>
          </a:p>
        </p:txBody>
      </p:sp>
    </p:spTree>
    <p:extLst>
      <p:ext uri="{BB962C8B-B14F-4D97-AF65-F5344CB8AC3E}">
        <p14:creationId xmlns:p14="http://schemas.microsoft.com/office/powerpoint/2010/main" val="224787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11</a:t>
            </a:fld>
            <a:endParaRPr lang="en-US" dirty="0"/>
          </a:p>
        </p:txBody>
      </p:sp>
    </p:spTree>
    <p:extLst>
      <p:ext uri="{BB962C8B-B14F-4D97-AF65-F5344CB8AC3E}">
        <p14:creationId xmlns:p14="http://schemas.microsoft.com/office/powerpoint/2010/main" val="19731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12</a:t>
            </a:fld>
            <a:endParaRPr lang="en-US" dirty="0"/>
          </a:p>
        </p:txBody>
      </p:sp>
    </p:spTree>
    <p:extLst>
      <p:ext uri="{BB962C8B-B14F-4D97-AF65-F5344CB8AC3E}">
        <p14:creationId xmlns:p14="http://schemas.microsoft.com/office/powerpoint/2010/main" val="189858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completed by ODOT</a:t>
            </a:r>
            <a:r>
              <a:rPr lang="en-US" baseline="0" dirty="0"/>
              <a:t> crews are not indicated on this map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13</a:t>
            </a:fld>
            <a:endParaRPr lang="en-US" dirty="0"/>
          </a:p>
        </p:txBody>
      </p:sp>
    </p:spTree>
    <p:extLst>
      <p:ext uri="{BB962C8B-B14F-4D97-AF65-F5344CB8AC3E}">
        <p14:creationId xmlns:p14="http://schemas.microsoft.com/office/powerpoint/2010/main" val="84687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2000" dirty="0"/>
              <a:t>85264: Resurface U.S. 23 between the Wyandot County line and Fostoria. Replace bridge over Wolf Creek. Lane restrictions are expected.</a:t>
            </a:r>
          </a:p>
          <a:p>
            <a:pPr lvl="0"/>
            <a:endParaRPr lang="en-US" sz="2000" dirty="0"/>
          </a:p>
          <a:p>
            <a:pPr lvl="0"/>
            <a:r>
              <a:rPr lang="en-US" sz="2000" dirty="0"/>
              <a:t>110482: A safety funded project to upgrade the existing signal, install eastbound and westbound left turn lanes and restripe to create positive offset for left turn lanes, southwest of Tiffin. Lane restrictions.</a:t>
            </a:r>
          </a:p>
          <a:p>
            <a:pPr lvl="0"/>
            <a:endParaRPr lang="en-US" sz="2000" dirty="0"/>
          </a:p>
          <a:p>
            <a:pPr lvl="0"/>
            <a:r>
              <a:rPr lang="en-US" sz="2000" dirty="0"/>
              <a:t>102934: Rehabilitate SR 19 bridge structure over Silver Creek, south of Bloomville. Opened already.</a:t>
            </a:r>
          </a:p>
          <a:p>
            <a:pPr lvl="0"/>
            <a:endParaRPr lang="en-US" sz="2000" dirty="0"/>
          </a:p>
          <a:p>
            <a:r>
              <a:rPr lang="en-US" sz="1200" kern="1200" dirty="0">
                <a:solidFill>
                  <a:schemeClr val="tx1"/>
                </a:solidFill>
                <a:effectLst/>
                <a:latin typeface="+mn-lt"/>
                <a:ea typeface="+mn-ea"/>
                <a:cs typeface="+mn-cs"/>
              </a:rPr>
              <a:t>97424: </a:t>
            </a:r>
            <a:r>
              <a:rPr lang="en-US" dirty="0"/>
              <a:t>Replace two culverts on SR 19: one north of Republic, and one northeast of Lowell. PID includes culvert and bridge on SR 101. Requires road closures for all.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0FDA08-891D-4D24-9337-D12A075AC062}" type="slidenum">
              <a:rPr lang="en-US" smtClean="0"/>
              <a:pPr/>
              <a:t>14</a:t>
            </a:fld>
            <a:endParaRPr lang="en-US" dirty="0"/>
          </a:p>
        </p:txBody>
      </p:sp>
    </p:spTree>
    <p:extLst>
      <p:ext uri="{BB962C8B-B14F-4D97-AF65-F5344CB8AC3E}">
        <p14:creationId xmlns:p14="http://schemas.microsoft.com/office/powerpoint/2010/main" val="2016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Route 67 Install Rectangular Rapid Flashing Beacons (RRFB) and related sidewalk and pavement improvements on SR 67 near TR 1066 in </a:t>
            </a:r>
            <a:r>
              <a:rPr lang="en-US" dirty="0" err="1"/>
              <a:t>Melmore</a:t>
            </a:r>
            <a:r>
              <a:rPr lang="en-US" dirty="0"/>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0FDA08-891D-4D24-9337-D12A075AC062}" type="slidenum">
              <a:rPr lang="en-US" smtClean="0"/>
              <a:pPr/>
              <a:t>15</a:t>
            </a:fld>
            <a:endParaRPr lang="en-US" dirty="0"/>
          </a:p>
        </p:txBody>
      </p:sp>
    </p:spTree>
    <p:extLst>
      <p:ext uri="{BB962C8B-B14F-4D97-AF65-F5344CB8AC3E}">
        <p14:creationId xmlns:p14="http://schemas.microsoft.com/office/powerpoint/2010/main" val="280437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17</a:t>
            </a:fld>
            <a:endParaRPr lang="en-US" dirty="0"/>
          </a:p>
        </p:txBody>
      </p:sp>
    </p:spTree>
    <p:extLst>
      <p:ext uri="{BB962C8B-B14F-4D97-AF65-F5344CB8AC3E}">
        <p14:creationId xmlns:p14="http://schemas.microsoft.com/office/powerpoint/2010/main" val="393932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Culverts:</a:t>
            </a:r>
          </a:p>
          <a:p>
            <a:pPr lvl="0"/>
            <a:r>
              <a:rPr lang="en-US" sz="1200" kern="1200" dirty="0">
                <a:solidFill>
                  <a:schemeClr val="tx1"/>
                </a:solidFill>
                <a:effectLst/>
                <a:latin typeface="+mn-lt"/>
                <a:ea typeface="+mn-ea"/>
                <a:cs typeface="+mn-cs"/>
              </a:rPr>
              <a:t>4 culverts on US 224 @ 8.27, 8.36, 8.76 and 8.85 Replace existing</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SR 53 North of Ft. Seneca Replace existing pipe parallel with road for ditch drainage 1100’</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SR 162 5.7mm Replace existing Consolidate 2 culverts into 1</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SR 231 4mm  Emergency Repair  Reline pipe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SR 587 11.5mm Put new outlet in on our ROW</a:t>
            </a:r>
          </a:p>
          <a:p>
            <a:endParaRPr lang="en-US" dirty="0"/>
          </a:p>
        </p:txBody>
      </p:sp>
      <p:sp>
        <p:nvSpPr>
          <p:cNvPr id="4" name="Slide Number Placeholder 3"/>
          <p:cNvSpPr>
            <a:spLocks noGrp="1"/>
          </p:cNvSpPr>
          <p:nvPr>
            <p:ph type="sldNum" sz="quarter" idx="5"/>
          </p:nvPr>
        </p:nvSpPr>
        <p:spPr/>
        <p:txBody>
          <a:bodyPr/>
          <a:lstStyle/>
          <a:p>
            <a:fld id="{4B0FDA08-891D-4D24-9337-D12A075AC062}" type="slidenum">
              <a:rPr lang="en-US" smtClean="0"/>
              <a:pPr/>
              <a:t>18</a:t>
            </a:fld>
            <a:endParaRPr lang="en-US" dirty="0"/>
          </a:p>
        </p:txBody>
      </p:sp>
    </p:spTree>
    <p:extLst>
      <p:ext uri="{BB962C8B-B14F-4D97-AF65-F5344CB8AC3E}">
        <p14:creationId xmlns:p14="http://schemas.microsoft.com/office/powerpoint/2010/main" val="358879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 224 SR 19 to Attica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SR 4 Spots north and south of Attica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SR 12 Fostoria to </a:t>
            </a:r>
            <a:r>
              <a:rPr lang="en-US" sz="1200" kern="1200" dirty="0" err="1">
                <a:solidFill>
                  <a:schemeClr val="tx1"/>
                </a:solidFill>
                <a:effectLst/>
                <a:latin typeface="+mn-lt"/>
                <a:ea typeface="+mn-ea"/>
                <a:cs typeface="+mn-cs"/>
              </a:rPr>
              <a:t>Bettsville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SR 18  Bascom to Tiffin and east side of Tiffin out to TR 159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SR 231 Wyandot county line north to TR 90</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SR 587 Wyandot County line to US 224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SR 590 </a:t>
            </a:r>
            <a:r>
              <a:rPr lang="en-US" sz="1200" kern="1200" dirty="0" err="1">
                <a:solidFill>
                  <a:schemeClr val="tx1"/>
                </a:solidFill>
                <a:effectLst/>
                <a:latin typeface="+mn-lt"/>
                <a:ea typeface="+mn-ea"/>
                <a:cs typeface="+mn-cs"/>
              </a:rPr>
              <a:t>Bettsville</a:t>
            </a:r>
            <a:r>
              <a:rPr lang="en-US" sz="1200" kern="1200" dirty="0">
                <a:solidFill>
                  <a:schemeClr val="tx1"/>
                </a:solidFill>
                <a:effectLst/>
                <a:latin typeface="+mn-lt"/>
                <a:ea typeface="+mn-ea"/>
                <a:cs typeface="+mn-cs"/>
              </a:rPr>
              <a:t> to Sandusky county line</a:t>
            </a:r>
          </a:p>
          <a:p>
            <a:endParaRPr lang="en-US" dirty="0"/>
          </a:p>
        </p:txBody>
      </p:sp>
      <p:sp>
        <p:nvSpPr>
          <p:cNvPr id="4" name="Slide Number Placeholder 3"/>
          <p:cNvSpPr>
            <a:spLocks noGrp="1"/>
          </p:cNvSpPr>
          <p:nvPr>
            <p:ph type="sldNum" sz="quarter" idx="5"/>
          </p:nvPr>
        </p:nvSpPr>
        <p:spPr/>
        <p:txBody>
          <a:bodyPr/>
          <a:lstStyle/>
          <a:p>
            <a:fld id="{4B0FDA08-891D-4D24-9337-D12A075AC062}" type="slidenum">
              <a:rPr lang="en-US" smtClean="0"/>
              <a:pPr/>
              <a:t>19</a:t>
            </a:fld>
            <a:endParaRPr lang="en-US" dirty="0"/>
          </a:p>
        </p:txBody>
      </p:sp>
    </p:spTree>
    <p:extLst>
      <p:ext uri="{BB962C8B-B14F-4D97-AF65-F5344CB8AC3E}">
        <p14:creationId xmlns:p14="http://schemas.microsoft.com/office/powerpoint/2010/main" val="394217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In calendar year (CY) 2020, District 2 led the State with 9 Jobs &amp; Commerce (J&amp;C) projects and 6 Transportation Improvement District (TID) projects totaling $2.3 million in ODOT funding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the impacts to the region:</a:t>
            </a:r>
          </a:p>
          <a:p>
            <a:pPr lvl="0"/>
            <a:r>
              <a:rPr lang="en-US" sz="1200" kern="1200" dirty="0">
                <a:solidFill>
                  <a:schemeClr val="tx1"/>
                </a:solidFill>
                <a:effectLst/>
                <a:latin typeface="+mn-lt"/>
                <a:ea typeface="+mn-ea"/>
                <a:cs typeface="+mn-cs"/>
              </a:rPr>
              <a:t>2,503 new full time equivalent (FTE) jobs</a:t>
            </a:r>
          </a:p>
          <a:p>
            <a:pPr lvl="0"/>
            <a:r>
              <a:rPr lang="en-US" sz="1200" kern="1200" dirty="0">
                <a:solidFill>
                  <a:schemeClr val="tx1"/>
                </a:solidFill>
                <a:effectLst/>
                <a:latin typeface="+mn-lt"/>
                <a:ea typeface="+mn-ea"/>
                <a:cs typeface="+mn-cs"/>
              </a:rPr>
              <a:t>6,695 retained FTE jobs</a:t>
            </a:r>
          </a:p>
          <a:p>
            <a:pPr lvl="0"/>
            <a:r>
              <a:rPr lang="en-US" sz="1200" kern="1200" dirty="0">
                <a:solidFill>
                  <a:schemeClr val="tx1"/>
                </a:solidFill>
                <a:effectLst/>
                <a:latin typeface="+mn-lt"/>
                <a:ea typeface="+mn-ea"/>
                <a:cs typeface="+mn-cs"/>
              </a:rPr>
              <a:t>$1.3 billion in private capital investment</a:t>
            </a:r>
          </a:p>
          <a:p>
            <a:pPr lvl="0"/>
            <a:r>
              <a:rPr lang="en-US" sz="1200" kern="1200" dirty="0">
                <a:solidFill>
                  <a:schemeClr val="tx1"/>
                </a:solidFill>
                <a:effectLst/>
                <a:latin typeface="+mn-lt"/>
                <a:ea typeface="+mn-ea"/>
                <a:cs typeface="+mn-cs"/>
              </a:rPr>
              <a:t>$23.6 million in roadwork improvements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Highlights from CY2020:</a:t>
            </a:r>
          </a:p>
          <a:p>
            <a:pPr lvl="0"/>
            <a:r>
              <a:rPr lang="en-US" sz="1200" b="1" kern="1200" dirty="0">
                <a:solidFill>
                  <a:schemeClr val="tx1"/>
                </a:solidFill>
                <a:effectLst/>
                <a:latin typeface="+mn-lt"/>
                <a:ea typeface="+mn-ea"/>
                <a:cs typeface="+mn-cs"/>
              </a:rPr>
              <a:t>North Star Steel</a:t>
            </a:r>
            <a:r>
              <a:rPr lang="en-US" sz="1200" kern="1200" dirty="0">
                <a:solidFill>
                  <a:schemeClr val="tx1"/>
                </a:solidFill>
                <a:effectLst/>
                <a:latin typeface="+mn-lt"/>
                <a:ea typeface="+mn-ea"/>
                <a:cs typeface="+mn-cs"/>
              </a:rPr>
              <a:t> (Fulton County) $700 million private capital investment…90 new FTE jobs…397 retained FTE jobs</a:t>
            </a:r>
          </a:p>
          <a:p>
            <a:pPr lvl="0"/>
            <a:r>
              <a:rPr lang="en-US" sz="1200" b="1" kern="1200" dirty="0">
                <a:solidFill>
                  <a:schemeClr val="tx1"/>
                </a:solidFill>
                <a:effectLst/>
                <a:latin typeface="+mn-lt"/>
                <a:ea typeface="+mn-ea"/>
                <a:cs typeface="+mn-cs"/>
              </a:rPr>
              <a:t>UPS fulfillment center</a:t>
            </a:r>
            <a:r>
              <a:rPr lang="en-US" sz="1200" kern="1200" dirty="0">
                <a:solidFill>
                  <a:schemeClr val="tx1"/>
                </a:solidFill>
                <a:effectLst/>
                <a:latin typeface="+mn-lt"/>
                <a:ea typeface="+mn-ea"/>
                <a:cs typeface="+mn-cs"/>
              </a:rPr>
              <a:t> (Wood County) $200 million private capital investment…600 new FTE jobs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Highlights from CY2021:</a:t>
            </a:r>
          </a:p>
          <a:p>
            <a:pPr lvl="0"/>
            <a:r>
              <a:rPr lang="en-US" sz="1200" kern="1200" dirty="0">
                <a:solidFill>
                  <a:schemeClr val="tx1"/>
                </a:solidFill>
                <a:effectLst/>
                <a:latin typeface="+mn-lt"/>
                <a:ea typeface="+mn-ea"/>
                <a:cs typeface="+mn-cs"/>
              </a:rPr>
              <a:t>There has been a steady stream of new leads coming into Ohio</a:t>
            </a:r>
          </a:p>
          <a:p>
            <a:pPr lvl="0"/>
            <a:r>
              <a:rPr lang="en-US" sz="1200" kern="1200" dirty="0">
                <a:solidFill>
                  <a:schemeClr val="tx1"/>
                </a:solidFill>
                <a:effectLst/>
                <a:latin typeface="+mn-lt"/>
                <a:ea typeface="+mn-ea"/>
                <a:cs typeface="+mn-cs"/>
              </a:rPr>
              <a:t>Of those leads, approximately 50% have been related to the electric vehicle industry</a:t>
            </a:r>
          </a:p>
          <a:p>
            <a:pPr lvl="0"/>
            <a:r>
              <a:rPr lang="en-US" sz="1200" kern="1200" dirty="0">
                <a:solidFill>
                  <a:schemeClr val="tx1"/>
                </a:solidFill>
                <a:effectLst/>
                <a:latin typeface="+mn-lt"/>
                <a:ea typeface="+mn-ea"/>
                <a:cs typeface="+mn-cs"/>
              </a:rPr>
              <a:t>In District 2 the office of J&amp;C is working on 10 – 15 “Candidate” projects requiring road work improvements</a:t>
            </a:r>
          </a:p>
          <a:p>
            <a:pPr lvl="0"/>
            <a:r>
              <a:rPr lang="en-US" sz="1200" kern="1200" dirty="0">
                <a:solidFill>
                  <a:schemeClr val="tx1"/>
                </a:solidFill>
                <a:effectLst/>
                <a:latin typeface="+mn-lt"/>
                <a:ea typeface="+mn-ea"/>
                <a:cs typeface="+mn-cs"/>
              </a:rPr>
              <a:t>Most impactful project to date: </a:t>
            </a:r>
            <a:r>
              <a:rPr lang="en-US" sz="1200" b="1" kern="1200" dirty="0">
                <a:solidFill>
                  <a:schemeClr val="tx1"/>
                </a:solidFill>
                <a:effectLst/>
                <a:latin typeface="+mn-lt"/>
                <a:ea typeface="+mn-ea"/>
                <a:cs typeface="+mn-cs"/>
              </a:rPr>
              <a:t>Peloton</a:t>
            </a:r>
            <a:r>
              <a:rPr lang="en-US" sz="1200" kern="1200" dirty="0">
                <a:solidFill>
                  <a:schemeClr val="tx1"/>
                </a:solidFill>
                <a:effectLst/>
                <a:latin typeface="+mn-lt"/>
                <a:ea typeface="+mn-ea"/>
                <a:cs typeface="+mn-cs"/>
              </a:rPr>
              <a:t> (Wood County) $400 million private capital investment…2,100 new FTE jobs</a:t>
            </a:r>
          </a:p>
          <a:p>
            <a:pPr lvl="0"/>
            <a:r>
              <a:rPr lang="en-US" sz="1200" kern="1200" dirty="0">
                <a:solidFill>
                  <a:schemeClr val="tx1"/>
                </a:solidFill>
                <a:effectLst/>
                <a:latin typeface="+mn-lt"/>
                <a:ea typeface="+mn-ea"/>
                <a:cs typeface="+mn-cs"/>
              </a:rPr>
              <a:t>ODOT recently received 52 applications requesting $15.5 million from the TID program which has $4.5 million available</a:t>
            </a:r>
          </a:p>
          <a:p>
            <a:pPr lvl="0"/>
            <a:r>
              <a:rPr lang="en-US" sz="1200" kern="1200" dirty="0">
                <a:solidFill>
                  <a:schemeClr val="tx1"/>
                </a:solidFill>
                <a:effectLst/>
                <a:latin typeface="+mn-lt"/>
                <a:ea typeface="+mn-ea"/>
                <a:cs typeface="+mn-cs"/>
              </a:rPr>
              <a:t>This is the first year the TID program will allow awards of up to $500,000 per project, which is double from previous years</a:t>
            </a: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21</a:t>
            </a:fld>
            <a:endParaRPr lang="en-US" dirty="0"/>
          </a:p>
        </p:txBody>
      </p:sp>
    </p:spTree>
    <p:extLst>
      <p:ext uri="{BB962C8B-B14F-4D97-AF65-F5344CB8AC3E}">
        <p14:creationId xmlns:p14="http://schemas.microsoft.com/office/powerpoint/2010/main" val="37433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dirty="0"/>
          </a:p>
        </p:txBody>
      </p:sp>
    </p:spTree>
    <p:extLst>
      <p:ext uri="{BB962C8B-B14F-4D97-AF65-F5344CB8AC3E}">
        <p14:creationId xmlns:p14="http://schemas.microsoft.com/office/powerpoint/2010/main" val="58966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In calendar year (CY) 2020, District 2 led the State with 9 Jobs &amp; Commerce (J&amp;C) projects and 6 Transportation Improvement District (TID) projects totaling $2.3 million in ODOT funding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the impacts to the region:</a:t>
            </a:r>
          </a:p>
          <a:p>
            <a:pPr lvl="0"/>
            <a:r>
              <a:rPr lang="en-US" sz="1200" kern="1200" dirty="0">
                <a:solidFill>
                  <a:schemeClr val="tx1"/>
                </a:solidFill>
                <a:effectLst/>
                <a:latin typeface="+mn-lt"/>
                <a:ea typeface="+mn-ea"/>
                <a:cs typeface="+mn-cs"/>
              </a:rPr>
              <a:t>2,503 new full time equivalent (FTE) jobs</a:t>
            </a:r>
          </a:p>
          <a:p>
            <a:pPr lvl="0"/>
            <a:r>
              <a:rPr lang="en-US" sz="1200" kern="1200" dirty="0">
                <a:solidFill>
                  <a:schemeClr val="tx1"/>
                </a:solidFill>
                <a:effectLst/>
                <a:latin typeface="+mn-lt"/>
                <a:ea typeface="+mn-ea"/>
                <a:cs typeface="+mn-cs"/>
              </a:rPr>
              <a:t>6,695 retained FTE jobs</a:t>
            </a:r>
          </a:p>
          <a:p>
            <a:pPr lvl="0"/>
            <a:r>
              <a:rPr lang="en-US" sz="1200" kern="1200" dirty="0">
                <a:solidFill>
                  <a:schemeClr val="tx1"/>
                </a:solidFill>
                <a:effectLst/>
                <a:latin typeface="+mn-lt"/>
                <a:ea typeface="+mn-ea"/>
                <a:cs typeface="+mn-cs"/>
              </a:rPr>
              <a:t>$1.3 billion in private capital investment</a:t>
            </a:r>
          </a:p>
          <a:p>
            <a:pPr lvl="0"/>
            <a:r>
              <a:rPr lang="en-US" sz="1200" kern="1200" dirty="0">
                <a:solidFill>
                  <a:schemeClr val="tx1"/>
                </a:solidFill>
                <a:effectLst/>
                <a:latin typeface="+mn-lt"/>
                <a:ea typeface="+mn-ea"/>
                <a:cs typeface="+mn-cs"/>
              </a:rPr>
              <a:t>$23.6 million in roadwork improvements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Highlights from CY2020:</a:t>
            </a:r>
          </a:p>
          <a:p>
            <a:pPr lvl="0"/>
            <a:r>
              <a:rPr lang="en-US" sz="1200" b="1" kern="1200" dirty="0">
                <a:solidFill>
                  <a:schemeClr val="tx1"/>
                </a:solidFill>
                <a:effectLst/>
                <a:latin typeface="+mn-lt"/>
                <a:ea typeface="+mn-ea"/>
                <a:cs typeface="+mn-cs"/>
              </a:rPr>
              <a:t>North Star Steel</a:t>
            </a:r>
            <a:r>
              <a:rPr lang="en-US" sz="1200" kern="1200" dirty="0">
                <a:solidFill>
                  <a:schemeClr val="tx1"/>
                </a:solidFill>
                <a:effectLst/>
                <a:latin typeface="+mn-lt"/>
                <a:ea typeface="+mn-ea"/>
                <a:cs typeface="+mn-cs"/>
              </a:rPr>
              <a:t> (Fulton County) $700 million private capital investment…90 new FTE jobs…397 retained FTE jobs</a:t>
            </a:r>
          </a:p>
          <a:p>
            <a:pPr lvl="0"/>
            <a:r>
              <a:rPr lang="en-US" sz="1200" b="1" kern="1200" dirty="0">
                <a:solidFill>
                  <a:schemeClr val="tx1"/>
                </a:solidFill>
                <a:effectLst/>
                <a:latin typeface="+mn-lt"/>
                <a:ea typeface="+mn-ea"/>
                <a:cs typeface="+mn-cs"/>
              </a:rPr>
              <a:t>UPS fulfillment center</a:t>
            </a:r>
            <a:r>
              <a:rPr lang="en-US" sz="1200" kern="1200" dirty="0">
                <a:solidFill>
                  <a:schemeClr val="tx1"/>
                </a:solidFill>
                <a:effectLst/>
                <a:latin typeface="+mn-lt"/>
                <a:ea typeface="+mn-ea"/>
                <a:cs typeface="+mn-cs"/>
              </a:rPr>
              <a:t> (Wood County) $200 million private capital investment…600 new FTE jobs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Highlights from CY2021:</a:t>
            </a:r>
          </a:p>
          <a:p>
            <a:pPr lvl="0"/>
            <a:r>
              <a:rPr lang="en-US" sz="1200" kern="1200" dirty="0">
                <a:solidFill>
                  <a:schemeClr val="tx1"/>
                </a:solidFill>
                <a:effectLst/>
                <a:latin typeface="+mn-lt"/>
                <a:ea typeface="+mn-ea"/>
                <a:cs typeface="+mn-cs"/>
              </a:rPr>
              <a:t>There has been a steady stream of new leads coming into Ohio</a:t>
            </a:r>
          </a:p>
          <a:p>
            <a:pPr lvl="0"/>
            <a:r>
              <a:rPr lang="en-US" sz="1200" kern="1200" dirty="0">
                <a:solidFill>
                  <a:schemeClr val="tx1"/>
                </a:solidFill>
                <a:effectLst/>
                <a:latin typeface="+mn-lt"/>
                <a:ea typeface="+mn-ea"/>
                <a:cs typeface="+mn-cs"/>
              </a:rPr>
              <a:t>Of those leads, approximately 50% have been related to the electric vehicle industry</a:t>
            </a:r>
          </a:p>
          <a:p>
            <a:pPr lvl="0"/>
            <a:r>
              <a:rPr lang="en-US" sz="1200" kern="1200" dirty="0">
                <a:solidFill>
                  <a:schemeClr val="tx1"/>
                </a:solidFill>
                <a:effectLst/>
                <a:latin typeface="+mn-lt"/>
                <a:ea typeface="+mn-ea"/>
                <a:cs typeface="+mn-cs"/>
              </a:rPr>
              <a:t>In District 2 the office of J&amp;C is working on 10 – 15 “Candidate” projects requiring road work improvements</a:t>
            </a:r>
          </a:p>
          <a:p>
            <a:pPr lvl="0"/>
            <a:r>
              <a:rPr lang="en-US" sz="1200" kern="1200" dirty="0">
                <a:solidFill>
                  <a:schemeClr val="tx1"/>
                </a:solidFill>
                <a:effectLst/>
                <a:latin typeface="+mn-lt"/>
                <a:ea typeface="+mn-ea"/>
                <a:cs typeface="+mn-cs"/>
              </a:rPr>
              <a:t>Most impactful project to date: </a:t>
            </a:r>
            <a:r>
              <a:rPr lang="en-US" sz="1200" b="1" kern="1200" dirty="0">
                <a:solidFill>
                  <a:schemeClr val="tx1"/>
                </a:solidFill>
                <a:effectLst/>
                <a:latin typeface="+mn-lt"/>
                <a:ea typeface="+mn-ea"/>
                <a:cs typeface="+mn-cs"/>
              </a:rPr>
              <a:t>Peloton</a:t>
            </a:r>
            <a:r>
              <a:rPr lang="en-US" sz="1200" kern="1200" dirty="0">
                <a:solidFill>
                  <a:schemeClr val="tx1"/>
                </a:solidFill>
                <a:effectLst/>
                <a:latin typeface="+mn-lt"/>
                <a:ea typeface="+mn-ea"/>
                <a:cs typeface="+mn-cs"/>
              </a:rPr>
              <a:t> (Wood County) $400 million private capital investment…2,100 new FTE jobs</a:t>
            </a:r>
          </a:p>
          <a:p>
            <a:pPr lvl="0"/>
            <a:r>
              <a:rPr lang="en-US" sz="1200" kern="1200" dirty="0">
                <a:solidFill>
                  <a:schemeClr val="tx1"/>
                </a:solidFill>
                <a:effectLst/>
                <a:latin typeface="+mn-lt"/>
                <a:ea typeface="+mn-ea"/>
                <a:cs typeface="+mn-cs"/>
              </a:rPr>
              <a:t>ODOT recently received 52 applications requesting $15.5 million from the TID program which has $4.5 million available</a:t>
            </a:r>
          </a:p>
          <a:p>
            <a:pPr lvl="0"/>
            <a:r>
              <a:rPr lang="en-US" sz="1200" kern="1200" dirty="0">
                <a:solidFill>
                  <a:schemeClr val="tx1"/>
                </a:solidFill>
                <a:effectLst/>
                <a:latin typeface="+mn-lt"/>
                <a:ea typeface="+mn-ea"/>
                <a:cs typeface="+mn-cs"/>
              </a:rPr>
              <a:t>This is the first year the TID program will allow awards of up to $500,000 per project, which is double from previous years</a:t>
            </a: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22</a:t>
            </a:fld>
            <a:endParaRPr lang="en-US" dirty="0"/>
          </a:p>
        </p:txBody>
      </p:sp>
    </p:spTree>
    <p:extLst>
      <p:ext uri="{BB962C8B-B14F-4D97-AF65-F5344CB8AC3E}">
        <p14:creationId xmlns:p14="http://schemas.microsoft.com/office/powerpoint/2010/main" val="300621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23</a:t>
            </a:fld>
            <a:endParaRPr lang="en-US" dirty="0"/>
          </a:p>
        </p:txBody>
      </p:sp>
    </p:spTree>
    <p:extLst>
      <p:ext uri="{BB962C8B-B14F-4D97-AF65-F5344CB8AC3E}">
        <p14:creationId xmlns:p14="http://schemas.microsoft.com/office/powerpoint/2010/main" val="8054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dirty="0"/>
          </a:p>
        </p:txBody>
      </p:sp>
    </p:spTree>
    <p:extLst>
      <p:ext uri="{BB962C8B-B14F-4D97-AF65-F5344CB8AC3E}">
        <p14:creationId xmlns:p14="http://schemas.microsoft.com/office/powerpoint/2010/main" val="167531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dirty="0"/>
          </a:p>
        </p:txBody>
      </p:sp>
    </p:spTree>
    <p:extLst>
      <p:ext uri="{BB962C8B-B14F-4D97-AF65-F5344CB8AC3E}">
        <p14:creationId xmlns:p14="http://schemas.microsoft.com/office/powerpoint/2010/main" val="250192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5</a:t>
            </a:fld>
            <a:endParaRPr lang="en-US" dirty="0"/>
          </a:p>
        </p:txBody>
      </p:sp>
    </p:spTree>
    <p:extLst>
      <p:ext uri="{BB962C8B-B14F-4D97-AF65-F5344CB8AC3E}">
        <p14:creationId xmlns:p14="http://schemas.microsoft.com/office/powerpoint/2010/main" val="51446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6</a:t>
            </a:fld>
            <a:endParaRPr lang="en-US" dirty="0"/>
          </a:p>
        </p:txBody>
      </p:sp>
    </p:spTree>
    <p:extLst>
      <p:ext uri="{BB962C8B-B14F-4D97-AF65-F5344CB8AC3E}">
        <p14:creationId xmlns:p14="http://schemas.microsoft.com/office/powerpoint/2010/main" val="99660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7</a:t>
            </a:fld>
            <a:endParaRPr lang="en-US" dirty="0"/>
          </a:p>
        </p:txBody>
      </p:sp>
    </p:spTree>
    <p:extLst>
      <p:ext uri="{BB962C8B-B14F-4D97-AF65-F5344CB8AC3E}">
        <p14:creationId xmlns:p14="http://schemas.microsoft.com/office/powerpoint/2010/main" val="104834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8</a:t>
            </a:fld>
            <a:endParaRPr lang="en-US" dirty="0"/>
          </a:p>
        </p:txBody>
      </p:sp>
    </p:spTree>
    <p:extLst>
      <p:ext uri="{BB962C8B-B14F-4D97-AF65-F5344CB8AC3E}">
        <p14:creationId xmlns:p14="http://schemas.microsoft.com/office/powerpoint/2010/main" val="278095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dirty="0"/>
              <a:t>Overall, travel in Ohio traffic was down about 15 percent last year compared to 2019 volumes. Unfortunately, traffic deaths did not decline with traffic volumes, they actually rose 7 percent. Ohio ended the year with approximately 1,238 traffic deaths - 83 more deaths than the 1,155 reported in 2019. </a:t>
            </a:r>
          </a:p>
          <a:p>
            <a:endParaRPr lang="en-US" dirty="0"/>
          </a:p>
          <a:p>
            <a:r>
              <a:rPr lang="en-US" b="1" dirty="0"/>
              <a:t>Traffic deaths in Ohio have risen six of the past seven years despite safer vehicle technology.</a:t>
            </a:r>
          </a:p>
          <a:p>
            <a:endParaRPr lang="en-US" dirty="0"/>
          </a:p>
          <a:p>
            <a:r>
              <a:rPr lang="en-US" dirty="0"/>
              <a:t>However, serious injuries declined for the fourth straight year. There are currently 7,154 reported serious injuries in 2020 compared to 7,487 last year. </a:t>
            </a:r>
          </a:p>
          <a:p>
            <a:endParaRPr lang="en-US" dirty="0"/>
          </a:p>
          <a:p>
            <a:r>
              <a:rPr lang="en-US" dirty="0"/>
              <a:t>We suspect serious injuries in Ohio have been trending down because more people are driving newer, safer vehicles that reduce the severity of injuries in a crash. </a:t>
            </a:r>
          </a:p>
          <a:p>
            <a:endParaRPr lang="en-US" dirty="0"/>
          </a:p>
          <a:p>
            <a:r>
              <a:rPr lang="en-US" dirty="0"/>
              <a:t>We suspect fatalities have gotten worse because these safety features are less effective when drivers engage in the most dangerous activities such as extreme speeds, not wearing a seat belt, distracted driving or are severely impaired by drugs and alcohol.</a:t>
            </a: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9</a:t>
            </a:fld>
            <a:endParaRPr lang="en-US" dirty="0"/>
          </a:p>
        </p:txBody>
      </p:sp>
    </p:spTree>
    <p:extLst>
      <p:ext uri="{BB962C8B-B14F-4D97-AF65-F5344CB8AC3E}">
        <p14:creationId xmlns:p14="http://schemas.microsoft.com/office/powerpoint/2010/main" val="294684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971"/>
            <a:ext cx="9144000" cy="1938992"/>
          </a:xfrm>
        </p:spPr>
        <p:txBody>
          <a:bodyPr wrap="square" anchor="b">
            <a:sp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130581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926" y="5122413"/>
            <a:ext cx="2196074" cy="1125987"/>
          </a:xfrm>
          <a:prstGeom prst="rect">
            <a:avLst/>
          </a:prstGeom>
        </p:spPr>
      </p:pic>
    </p:spTree>
    <p:extLst>
      <p:ext uri="{BB962C8B-B14F-4D97-AF65-F5344CB8AC3E}">
        <p14:creationId xmlns:p14="http://schemas.microsoft.com/office/powerpoint/2010/main" val="70789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258781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214639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2662315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321129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338953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348117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02556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4224376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140524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1133818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49959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9708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204018" y="6324600"/>
            <a:ext cx="2104062" cy="365760"/>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 id="2147483727" r:id="rId14"/>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ODOT Seneca County Commissioners Meeting</a:t>
            </a:r>
            <a:endParaRPr lang="en-US" dirty="0"/>
          </a:p>
        </p:txBody>
      </p:sp>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16300" y="6248400"/>
            <a:ext cx="1037500" cy="531850"/>
          </a:xfrm>
          <a:prstGeom prst="rect">
            <a:avLst/>
          </a:prstGeom>
        </p:spPr>
      </p:pic>
    </p:spTree>
    <p:extLst>
      <p:ext uri="{BB962C8B-B14F-4D97-AF65-F5344CB8AC3E}">
        <p14:creationId xmlns:p14="http://schemas.microsoft.com/office/powerpoint/2010/main" val="331582974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District 02 </a:t>
            </a:r>
            <a:r>
              <a:rPr lang="en-US" sz="4000" b="1" dirty="0"/>
              <a:t>• </a:t>
            </a:r>
            <a:r>
              <a:rPr lang="en-US" b="1" dirty="0"/>
              <a:t>SENECA county • JULY 2021</a:t>
            </a:r>
            <a:endParaRPr lang="en-US" dirty="0"/>
          </a:p>
        </p:txBody>
      </p:sp>
    </p:spTree>
    <p:extLst>
      <p:ext uri="{BB962C8B-B14F-4D97-AF65-F5344CB8AC3E}">
        <p14:creationId xmlns:p14="http://schemas.microsoft.com/office/powerpoint/2010/main" val="332358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CCDC62D-C96C-44DA-BEA7-491FF747130B}"/>
              </a:ext>
            </a:extLst>
          </p:cNvPr>
          <p:cNvSpPr>
            <a:spLocks noGrp="1"/>
          </p:cNvSpPr>
          <p:nvPr>
            <p:ph type="title"/>
          </p:nvPr>
        </p:nvSpPr>
        <p:spPr>
          <a:solidFill>
            <a:schemeClr val="tx2"/>
          </a:solidFill>
          <a:effectLst>
            <a:outerShdw blurRad="50800" dist="38100" dir="2700000" algn="tl" rotWithShape="0">
              <a:prstClr val="black">
                <a:alpha val="40000"/>
              </a:prstClr>
            </a:outerShdw>
          </a:effectLst>
        </p:spPr>
        <p:txBody>
          <a:bodyPr/>
          <a:lstStyle/>
          <a:p>
            <a:r>
              <a:rPr lang="en-US" dirty="0"/>
              <a:t>Safety</a:t>
            </a:r>
          </a:p>
        </p:txBody>
      </p:sp>
      <p:sp>
        <p:nvSpPr>
          <p:cNvPr id="12" name="Oval 11">
            <a:extLst>
              <a:ext uri="{FF2B5EF4-FFF2-40B4-BE49-F238E27FC236}">
                <a16:creationId xmlns:a16="http://schemas.microsoft.com/office/drawing/2014/main" id="{01CDA3F9-E885-4FA5-B84B-8157FDE5F75C}"/>
              </a:ext>
            </a:extLst>
          </p:cNvPr>
          <p:cNvSpPr/>
          <p:nvPr/>
        </p:nvSpPr>
        <p:spPr>
          <a:xfrm>
            <a:off x="2324101" y="2080304"/>
            <a:ext cx="1828800" cy="1828800"/>
          </a:xfrm>
          <a:prstGeom prst="ellipse">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074426F-7DAE-46F8-8D6B-6AB6AA9D3A73}"/>
              </a:ext>
            </a:extLst>
          </p:cNvPr>
          <p:cNvSpPr/>
          <p:nvPr/>
        </p:nvSpPr>
        <p:spPr>
          <a:xfrm>
            <a:off x="5053013" y="2080304"/>
            <a:ext cx="1828800" cy="1828800"/>
          </a:xfrm>
          <a:prstGeom prst="ellipse">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B4E4448-7234-40ED-8CB2-DFF523331E19}"/>
              </a:ext>
            </a:extLst>
          </p:cNvPr>
          <p:cNvSpPr/>
          <p:nvPr/>
        </p:nvSpPr>
        <p:spPr>
          <a:xfrm>
            <a:off x="7817578" y="2080304"/>
            <a:ext cx="1828800" cy="1828800"/>
          </a:xfrm>
          <a:prstGeom prst="ellipse">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D034DE2B-A51E-4F99-A06F-6A376C471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638" y="2416552"/>
            <a:ext cx="971550" cy="1156304"/>
          </a:xfrm>
          <a:prstGeom prst="rect">
            <a:avLst/>
          </a:prstGeom>
          <a:ln>
            <a:noFill/>
          </a:ln>
          <a:effectLst>
            <a:outerShdw blurRad="190500" algn="tl" rotWithShape="0">
              <a:srgbClr val="000000">
                <a:alpha val="70000"/>
              </a:srgbClr>
            </a:outerShdw>
          </a:effectLst>
        </p:spPr>
      </p:pic>
      <p:sp>
        <p:nvSpPr>
          <p:cNvPr id="29" name="Rectangle 28">
            <a:extLst>
              <a:ext uri="{FF2B5EF4-FFF2-40B4-BE49-F238E27FC236}">
                <a16:creationId xmlns:a16="http://schemas.microsoft.com/office/drawing/2014/main" id="{284BE8D8-5F22-4262-8DA9-FD0CDB461B2E}"/>
              </a:ext>
            </a:extLst>
          </p:cNvPr>
          <p:cNvSpPr/>
          <p:nvPr/>
        </p:nvSpPr>
        <p:spPr>
          <a:xfrm>
            <a:off x="2324101" y="4023406"/>
            <a:ext cx="1828800" cy="117724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en-US" sz="2400" b="1" dirty="0">
                <a:ln w="0"/>
                <a:solidFill>
                  <a:schemeClr val="tx1"/>
                </a:solidFill>
                <a:effectLst>
                  <a:outerShdw blurRad="50800" dist="38100" dir="5400000" algn="t" rotWithShape="0">
                    <a:prstClr val="black">
                      <a:alpha val="40000"/>
                    </a:prstClr>
                  </a:outerShdw>
                </a:effectLst>
              </a:rPr>
              <a:t>Pedestrian Fatalities</a:t>
            </a:r>
          </a:p>
          <a:p>
            <a:pPr algn="ctr"/>
            <a:r>
              <a:rPr lang="en-US" sz="2400" b="1" dirty="0">
                <a:ln w="0"/>
                <a:solidFill>
                  <a:schemeClr val="tx1"/>
                </a:solidFill>
                <a:effectLst>
                  <a:outerShdw blurRad="50800" dist="38100" dir="5400000" algn="t" rotWithShape="0">
                    <a:prstClr val="black">
                      <a:alpha val="40000"/>
                    </a:prstClr>
                  </a:outerShdw>
                </a:effectLst>
              </a:rPr>
              <a:t>+29%</a:t>
            </a:r>
          </a:p>
        </p:txBody>
      </p:sp>
      <p:sp>
        <p:nvSpPr>
          <p:cNvPr id="30" name="Rectangle 29">
            <a:extLst>
              <a:ext uri="{FF2B5EF4-FFF2-40B4-BE49-F238E27FC236}">
                <a16:creationId xmlns:a16="http://schemas.microsoft.com/office/drawing/2014/main" id="{69B329FA-3E2D-4AE1-901E-B8AA5734D6F7}"/>
              </a:ext>
            </a:extLst>
          </p:cNvPr>
          <p:cNvSpPr/>
          <p:nvPr/>
        </p:nvSpPr>
        <p:spPr>
          <a:xfrm>
            <a:off x="5053013" y="4023406"/>
            <a:ext cx="1885951" cy="117724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en-US" sz="2400" b="1" dirty="0">
                <a:ln w="0"/>
                <a:solidFill>
                  <a:schemeClr val="tx1"/>
                </a:solidFill>
                <a:effectLst>
                  <a:outerShdw blurRad="50800" dist="38100" dir="5400000" algn="t" rotWithShape="0">
                    <a:prstClr val="black">
                      <a:alpha val="40000"/>
                    </a:prstClr>
                  </a:outerShdw>
                </a:effectLst>
              </a:rPr>
              <a:t>Intersection </a:t>
            </a:r>
          </a:p>
          <a:p>
            <a:pPr algn="ctr"/>
            <a:r>
              <a:rPr lang="en-US" sz="2400" b="1" dirty="0">
                <a:ln w="0"/>
                <a:solidFill>
                  <a:schemeClr val="tx1"/>
                </a:solidFill>
                <a:effectLst>
                  <a:outerShdw blurRad="50800" dist="38100" dir="5400000" algn="t" rotWithShape="0">
                    <a:prstClr val="black">
                      <a:alpha val="40000"/>
                    </a:prstClr>
                  </a:outerShdw>
                </a:effectLst>
              </a:rPr>
              <a:t>Fatalities </a:t>
            </a:r>
          </a:p>
          <a:p>
            <a:pPr algn="ctr"/>
            <a:r>
              <a:rPr lang="en-US" sz="2400" b="1" dirty="0">
                <a:ln w="0"/>
                <a:solidFill>
                  <a:schemeClr val="tx1"/>
                </a:solidFill>
                <a:effectLst>
                  <a:outerShdw blurRad="50800" dist="38100" dir="5400000" algn="t" rotWithShape="0">
                    <a:prstClr val="black">
                      <a:alpha val="40000"/>
                    </a:prstClr>
                  </a:outerShdw>
                </a:effectLst>
              </a:rPr>
              <a:t>+33%</a:t>
            </a:r>
          </a:p>
        </p:txBody>
      </p:sp>
      <p:sp>
        <p:nvSpPr>
          <p:cNvPr id="31" name="Rectangle 30">
            <a:extLst>
              <a:ext uri="{FF2B5EF4-FFF2-40B4-BE49-F238E27FC236}">
                <a16:creationId xmlns:a16="http://schemas.microsoft.com/office/drawing/2014/main" id="{6A73C102-06E6-4C99-9157-B62DEB8A30A7}"/>
              </a:ext>
            </a:extLst>
          </p:cNvPr>
          <p:cNvSpPr/>
          <p:nvPr/>
        </p:nvSpPr>
        <p:spPr>
          <a:xfrm>
            <a:off x="7760428" y="4023406"/>
            <a:ext cx="1943100" cy="117724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en-US" sz="2400" b="1" dirty="0">
                <a:ln w="0"/>
                <a:solidFill>
                  <a:schemeClr val="tx1"/>
                </a:solidFill>
                <a:effectLst>
                  <a:outerShdw blurRad="50800" dist="38100" dir="5400000" algn="t" rotWithShape="0">
                    <a:prstClr val="black">
                      <a:alpha val="40000"/>
                    </a:prstClr>
                  </a:outerShdw>
                </a:effectLst>
              </a:rPr>
              <a:t>Motorcycle Fatalities</a:t>
            </a:r>
          </a:p>
          <a:p>
            <a:pPr algn="ctr"/>
            <a:r>
              <a:rPr lang="en-US" sz="2400" b="1" dirty="0">
                <a:ln w="0"/>
                <a:solidFill>
                  <a:schemeClr val="tx1"/>
                </a:solidFill>
                <a:effectLst>
                  <a:outerShdw blurRad="50800" dist="38100" dir="5400000" algn="t" rotWithShape="0">
                    <a:prstClr val="black">
                      <a:alpha val="40000"/>
                    </a:prstClr>
                  </a:outerShdw>
                </a:effectLst>
              </a:rPr>
              <a:t>+23%</a:t>
            </a:r>
            <a:endParaRPr lang="en-US" sz="2700" b="1" dirty="0">
              <a:ln w="0"/>
              <a:solidFill>
                <a:schemeClr val="tx1"/>
              </a:solidFill>
              <a:effectLst>
                <a:outerShdw blurRad="50800" dist="38100" dir="5400000" algn="t" rotWithShape="0">
                  <a:prstClr val="black">
                    <a:alpha val="40000"/>
                  </a:prstClr>
                </a:outerShdw>
              </a:effectLst>
            </a:endParaRPr>
          </a:p>
        </p:txBody>
      </p:sp>
      <p:pic>
        <p:nvPicPr>
          <p:cNvPr id="3" name="Picture 2">
            <a:extLst>
              <a:ext uri="{FF2B5EF4-FFF2-40B4-BE49-F238E27FC236}">
                <a16:creationId xmlns:a16="http://schemas.microsoft.com/office/drawing/2014/main" id="{DF0DA36D-BBDB-42FE-A306-2DDDE8638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50" y="2547902"/>
            <a:ext cx="1541932" cy="971550"/>
          </a:xfrm>
          <a:prstGeom prst="rect">
            <a:avLst/>
          </a:prstGeom>
          <a:ln>
            <a:noFill/>
          </a:ln>
          <a:effectLst>
            <a:outerShdw blurRad="190500" algn="tl" rotWithShape="0">
              <a:srgbClr val="000000">
                <a:alpha val="70000"/>
              </a:srgbClr>
            </a:outerShdw>
          </a:effectLst>
        </p:spPr>
      </p:pic>
      <p:pic>
        <p:nvPicPr>
          <p:cNvPr id="5" name="Graphic 4">
            <a:extLst>
              <a:ext uri="{FF2B5EF4-FFF2-40B4-BE49-F238E27FC236}">
                <a16:creationId xmlns:a16="http://schemas.microsoft.com/office/drawing/2014/main" id="{DA7984C1-0FDF-4227-A61C-4E5C3847EB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57998" y="2546435"/>
            <a:ext cx="1547960" cy="896540"/>
          </a:xfrm>
          <a:prstGeom prst="rect">
            <a:avLst/>
          </a:prstGeom>
        </p:spPr>
      </p:pic>
      <p:sp>
        <p:nvSpPr>
          <p:cNvPr id="13" name="Footer Placeholder 11">
            <a:extLst>
              <a:ext uri="{FF2B5EF4-FFF2-40B4-BE49-F238E27FC236}">
                <a16:creationId xmlns:a16="http://schemas.microsoft.com/office/drawing/2014/main" id="{28F5798D-36C6-4414-8764-F105A7F815DE}"/>
              </a:ext>
            </a:extLst>
          </p:cNvPr>
          <p:cNvSpPr>
            <a:spLocks noGrp="1"/>
          </p:cNvSpPr>
          <p:nvPr>
            <p:ph type="ftr" sz="quarter" idx="3"/>
          </p:nvPr>
        </p:nvSpPr>
        <p:spPr>
          <a:xfrm>
            <a:off x="1395415" y="6316102"/>
            <a:ext cx="5543549" cy="365760"/>
          </a:xfrm>
        </p:spPr>
        <p:txBody>
          <a:bodyPr>
            <a:normAutofit/>
          </a:bodyPr>
          <a:lstStyle/>
          <a:p>
            <a:pPr>
              <a:defRPr/>
            </a:pPr>
            <a:r>
              <a:rPr lang="en-US"/>
              <a:t>ODOT Seneca County Commissioners Meeting</a:t>
            </a:r>
            <a:endParaRPr lang="en-US" dirty="0"/>
          </a:p>
        </p:txBody>
      </p:sp>
    </p:spTree>
    <p:extLst>
      <p:ext uri="{BB962C8B-B14F-4D97-AF65-F5344CB8AC3E}">
        <p14:creationId xmlns:p14="http://schemas.microsoft.com/office/powerpoint/2010/main" val="303427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CCDC62D-C96C-44DA-BEA7-491FF747130B}"/>
              </a:ext>
            </a:extLst>
          </p:cNvPr>
          <p:cNvSpPr>
            <a:spLocks noGrp="1"/>
          </p:cNvSpPr>
          <p:nvPr>
            <p:ph type="title"/>
          </p:nvPr>
        </p:nvSpPr>
        <p:spPr>
          <a:solidFill>
            <a:schemeClr val="tx2"/>
          </a:solidFill>
          <a:effectLst>
            <a:outerShdw blurRad="50800" dist="38100" dir="2700000" algn="tl" rotWithShape="0">
              <a:prstClr val="black">
                <a:alpha val="40000"/>
              </a:prstClr>
            </a:outerShdw>
          </a:effectLst>
        </p:spPr>
        <p:txBody>
          <a:bodyPr/>
          <a:lstStyle/>
          <a:p>
            <a:r>
              <a:rPr lang="en-US" dirty="0"/>
              <a:t>HANDS-FREE OHIO</a:t>
            </a:r>
          </a:p>
        </p:txBody>
      </p:sp>
      <p:sp>
        <p:nvSpPr>
          <p:cNvPr id="13" name="Footer Placeholder 11">
            <a:extLst>
              <a:ext uri="{FF2B5EF4-FFF2-40B4-BE49-F238E27FC236}">
                <a16:creationId xmlns:a16="http://schemas.microsoft.com/office/drawing/2014/main" id="{28F5798D-36C6-4414-8764-F105A7F815DE}"/>
              </a:ext>
            </a:extLst>
          </p:cNvPr>
          <p:cNvSpPr>
            <a:spLocks noGrp="1"/>
          </p:cNvSpPr>
          <p:nvPr>
            <p:ph type="ftr" sz="quarter" idx="3"/>
          </p:nvPr>
        </p:nvSpPr>
        <p:spPr>
          <a:xfrm>
            <a:off x="1395415" y="6316102"/>
            <a:ext cx="5543549" cy="365760"/>
          </a:xfrm>
        </p:spPr>
        <p:txBody>
          <a:bodyPr>
            <a:normAutofit/>
          </a:bodyPr>
          <a:lstStyle/>
          <a:p>
            <a:pPr>
              <a:defRPr/>
            </a:pPr>
            <a:r>
              <a:rPr lang="en-US"/>
              <a:t>ODOT Seneca County Commissioners Meeting</a:t>
            </a:r>
            <a:endParaRPr lang="en-US" dirty="0"/>
          </a:p>
        </p:txBody>
      </p:sp>
      <p:pic>
        <p:nvPicPr>
          <p:cNvPr id="7" name="Picture 6">
            <a:extLst>
              <a:ext uri="{FF2B5EF4-FFF2-40B4-BE49-F238E27FC236}">
                <a16:creationId xmlns:a16="http://schemas.microsoft.com/office/drawing/2014/main" id="{509F5EFC-351C-4104-A017-E2FD88CFF53A}"/>
              </a:ext>
            </a:extLst>
          </p:cNvPr>
          <p:cNvPicPr>
            <a:picLocks noChangeAspect="1"/>
          </p:cNvPicPr>
          <p:nvPr/>
        </p:nvPicPr>
        <p:blipFill>
          <a:blip r:embed="rId3"/>
          <a:stretch>
            <a:fillRect/>
          </a:stretch>
        </p:blipFill>
        <p:spPr>
          <a:xfrm>
            <a:off x="3227788" y="1133642"/>
            <a:ext cx="8507012" cy="4963218"/>
          </a:xfrm>
          <a:prstGeom prst="rect">
            <a:avLst/>
          </a:prstGeom>
        </p:spPr>
      </p:pic>
      <p:pic>
        <p:nvPicPr>
          <p:cNvPr id="6" name="Picture 5">
            <a:extLst>
              <a:ext uri="{FF2B5EF4-FFF2-40B4-BE49-F238E27FC236}">
                <a16:creationId xmlns:a16="http://schemas.microsoft.com/office/drawing/2014/main" id="{F542C449-29CA-44C2-90D7-D814A869E101}"/>
              </a:ext>
            </a:extLst>
          </p:cNvPr>
          <p:cNvPicPr>
            <a:picLocks noChangeAspect="1"/>
          </p:cNvPicPr>
          <p:nvPr/>
        </p:nvPicPr>
        <p:blipFill>
          <a:blip r:embed="rId4"/>
          <a:stretch>
            <a:fillRect/>
          </a:stretch>
        </p:blipFill>
        <p:spPr>
          <a:xfrm>
            <a:off x="174331" y="1013361"/>
            <a:ext cx="3336326" cy="914400"/>
          </a:xfrm>
          <a:prstGeom prst="rect">
            <a:avLst/>
          </a:prstGeom>
        </p:spPr>
      </p:pic>
      <p:pic>
        <p:nvPicPr>
          <p:cNvPr id="8" name="Picture 7">
            <a:extLst>
              <a:ext uri="{FF2B5EF4-FFF2-40B4-BE49-F238E27FC236}">
                <a16:creationId xmlns:a16="http://schemas.microsoft.com/office/drawing/2014/main" id="{F023123F-E330-4874-957D-047C40F31047}"/>
              </a:ext>
            </a:extLst>
          </p:cNvPr>
          <p:cNvPicPr>
            <a:picLocks noChangeAspect="1"/>
          </p:cNvPicPr>
          <p:nvPr/>
        </p:nvPicPr>
        <p:blipFill>
          <a:blip r:embed="rId5"/>
          <a:stretch>
            <a:fillRect/>
          </a:stretch>
        </p:blipFill>
        <p:spPr>
          <a:xfrm>
            <a:off x="700795" y="4596531"/>
            <a:ext cx="2000529" cy="1609950"/>
          </a:xfrm>
          <a:prstGeom prst="rect">
            <a:avLst/>
          </a:prstGeom>
        </p:spPr>
      </p:pic>
      <p:pic>
        <p:nvPicPr>
          <p:cNvPr id="9" name="Picture 8">
            <a:extLst>
              <a:ext uri="{FF2B5EF4-FFF2-40B4-BE49-F238E27FC236}">
                <a16:creationId xmlns:a16="http://schemas.microsoft.com/office/drawing/2014/main" id="{D3366212-336D-4C38-A42A-19C1151A84C4}"/>
              </a:ext>
            </a:extLst>
          </p:cNvPr>
          <p:cNvPicPr>
            <a:picLocks noChangeAspect="1"/>
          </p:cNvPicPr>
          <p:nvPr/>
        </p:nvPicPr>
        <p:blipFill>
          <a:blip r:embed="rId6"/>
          <a:stretch>
            <a:fillRect/>
          </a:stretch>
        </p:blipFill>
        <p:spPr>
          <a:xfrm>
            <a:off x="2331920" y="4928473"/>
            <a:ext cx="1152686" cy="781159"/>
          </a:xfrm>
          <a:prstGeom prst="rect">
            <a:avLst/>
          </a:prstGeom>
        </p:spPr>
      </p:pic>
      <p:pic>
        <p:nvPicPr>
          <p:cNvPr id="10" name="Picture 9">
            <a:extLst>
              <a:ext uri="{FF2B5EF4-FFF2-40B4-BE49-F238E27FC236}">
                <a16:creationId xmlns:a16="http://schemas.microsoft.com/office/drawing/2014/main" id="{5C69938D-18A9-4EEB-86D0-96B52484DD30}"/>
              </a:ext>
            </a:extLst>
          </p:cNvPr>
          <p:cNvPicPr>
            <a:picLocks noChangeAspect="1"/>
          </p:cNvPicPr>
          <p:nvPr/>
        </p:nvPicPr>
        <p:blipFill>
          <a:blip r:embed="rId7"/>
          <a:stretch>
            <a:fillRect/>
          </a:stretch>
        </p:blipFill>
        <p:spPr>
          <a:xfrm>
            <a:off x="457200" y="2460597"/>
            <a:ext cx="2433791" cy="1639085"/>
          </a:xfrm>
          <a:prstGeom prst="rect">
            <a:avLst/>
          </a:prstGeom>
        </p:spPr>
      </p:pic>
    </p:spTree>
    <p:extLst>
      <p:ext uri="{BB962C8B-B14F-4D97-AF65-F5344CB8AC3E}">
        <p14:creationId xmlns:p14="http://schemas.microsoft.com/office/powerpoint/2010/main" val="97938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3B87F2-83D9-43FA-9C9F-8C2E4EA4DF7F}"/>
              </a:ext>
            </a:extLst>
          </p:cNvPr>
          <p:cNvSpPr>
            <a:spLocks noGrp="1"/>
          </p:cNvSpPr>
          <p:nvPr>
            <p:ph type="ftr" sz="quarter" idx="3"/>
          </p:nvPr>
        </p:nvSpPr>
        <p:spPr/>
        <p:txBody>
          <a:bodyPr/>
          <a:lstStyle/>
          <a:p>
            <a:pPr>
              <a:defRPr/>
            </a:pPr>
            <a:r>
              <a:rPr lang="en-US" dirty="0"/>
              <a:t>ODOT Seneca County Commissioners Meeting</a:t>
            </a:r>
          </a:p>
        </p:txBody>
      </p:sp>
      <p:sp>
        <p:nvSpPr>
          <p:cNvPr id="14" name="Rectangle 13">
            <a:extLst>
              <a:ext uri="{FF2B5EF4-FFF2-40B4-BE49-F238E27FC236}">
                <a16:creationId xmlns:a16="http://schemas.microsoft.com/office/drawing/2014/main" id="{154519C7-4981-456A-A5E2-45E4F3F7CF39}"/>
              </a:ext>
            </a:extLst>
          </p:cNvPr>
          <p:cNvSpPr/>
          <p:nvPr/>
        </p:nvSpPr>
        <p:spPr>
          <a:xfrm>
            <a:off x="685800" y="6096000"/>
            <a:ext cx="10896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8C0DBB-5335-427E-8BA0-85B6D61414B5}"/>
              </a:ext>
            </a:extLst>
          </p:cNvPr>
          <p:cNvPicPr>
            <a:picLocks noChangeAspect="1"/>
          </p:cNvPicPr>
          <p:nvPr/>
        </p:nvPicPr>
        <p:blipFill>
          <a:blip r:embed="rId3"/>
          <a:stretch>
            <a:fillRect/>
          </a:stretch>
        </p:blipFill>
        <p:spPr>
          <a:xfrm>
            <a:off x="2241345" y="951426"/>
            <a:ext cx="4235655" cy="5830374"/>
          </a:xfrm>
          <a:prstGeom prst="rect">
            <a:avLst/>
          </a:prstGeom>
        </p:spPr>
      </p:pic>
      <p:sp>
        <p:nvSpPr>
          <p:cNvPr id="18" name="Title 17">
            <a:extLst>
              <a:ext uri="{FF2B5EF4-FFF2-40B4-BE49-F238E27FC236}">
                <a16:creationId xmlns:a16="http://schemas.microsoft.com/office/drawing/2014/main" id="{FCCDC62D-C96C-44DA-BEA7-491FF747130B}"/>
              </a:ext>
            </a:extLst>
          </p:cNvPr>
          <p:cNvSpPr>
            <a:spLocks noGrp="1"/>
          </p:cNvSpPr>
          <p:nvPr>
            <p:ph type="title"/>
          </p:nvPr>
        </p:nvSpPr>
        <p:spPr>
          <a:solidFill>
            <a:schemeClr val="tx2"/>
          </a:solidFill>
          <a:effectLst>
            <a:outerShdw blurRad="50800" dist="38100" dir="2700000" algn="tl" rotWithShape="0">
              <a:prstClr val="black">
                <a:alpha val="40000"/>
              </a:prstClr>
            </a:outerShdw>
          </a:effectLst>
        </p:spPr>
        <p:txBody>
          <a:bodyPr/>
          <a:lstStyle/>
          <a:p>
            <a:r>
              <a:rPr lang="en-US" dirty="0"/>
              <a:t>HANDS-FREE OHIO</a:t>
            </a:r>
          </a:p>
        </p:txBody>
      </p:sp>
      <p:pic>
        <p:nvPicPr>
          <p:cNvPr id="4" name="Picture 3">
            <a:extLst>
              <a:ext uri="{FF2B5EF4-FFF2-40B4-BE49-F238E27FC236}">
                <a16:creationId xmlns:a16="http://schemas.microsoft.com/office/drawing/2014/main" id="{3C690139-7090-4490-B18A-DCC03375624E}"/>
              </a:ext>
            </a:extLst>
          </p:cNvPr>
          <p:cNvPicPr>
            <a:picLocks noChangeAspect="1"/>
          </p:cNvPicPr>
          <p:nvPr/>
        </p:nvPicPr>
        <p:blipFill>
          <a:blip r:embed="rId4"/>
          <a:stretch>
            <a:fillRect/>
          </a:stretch>
        </p:blipFill>
        <p:spPr>
          <a:xfrm>
            <a:off x="7353242" y="1495144"/>
            <a:ext cx="3048425" cy="2010056"/>
          </a:xfrm>
          <a:prstGeom prst="rect">
            <a:avLst/>
          </a:prstGeom>
        </p:spPr>
      </p:pic>
      <p:pic>
        <p:nvPicPr>
          <p:cNvPr id="5" name="Picture 4">
            <a:extLst>
              <a:ext uri="{FF2B5EF4-FFF2-40B4-BE49-F238E27FC236}">
                <a16:creationId xmlns:a16="http://schemas.microsoft.com/office/drawing/2014/main" id="{3F9A1C20-33EA-4CB2-8C51-97DE50A12EF8}"/>
              </a:ext>
            </a:extLst>
          </p:cNvPr>
          <p:cNvPicPr>
            <a:picLocks noChangeAspect="1"/>
          </p:cNvPicPr>
          <p:nvPr/>
        </p:nvPicPr>
        <p:blipFill>
          <a:blip r:embed="rId5"/>
          <a:stretch>
            <a:fillRect/>
          </a:stretch>
        </p:blipFill>
        <p:spPr>
          <a:xfrm>
            <a:off x="7562820" y="3828712"/>
            <a:ext cx="2629267" cy="2419688"/>
          </a:xfrm>
          <a:prstGeom prst="rect">
            <a:avLst/>
          </a:prstGeom>
        </p:spPr>
      </p:pic>
      <p:sp>
        <p:nvSpPr>
          <p:cNvPr id="15" name="Rectangle 14">
            <a:extLst>
              <a:ext uri="{FF2B5EF4-FFF2-40B4-BE49-F238E27FC236}">
                <a16:creationId xmlns:a16="http://schemas.microsoft.com/office/drawing/2014/main" id="{735BE8F4-D6A3-44D9-8A06-74E38A4833D4}"/>
              </a:ext>
            </a:extLst>
          </p:cNvPr>
          <p:cNvSpPr/>
          <p:nvPr/>
        </p:nvSpPr>
        <p:spPr>
          <a:xfrm>
            <a:off x="1003125" y="6324600"/>
            <a:ext cx="8256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DDE648-444A-4441-89AB-B7A6E9A71A5C}"/>
              </a:ext>
            </a:extLst>
          </p:cNvPr>
          <p:cNvPicPr>
            <a:picLocks noChangeAspect="1"/>
          </p:cNvPicPr>
          <p:nvPr/>
        </p:nvPicPr>
        <p:blipFill>
          <a:blip r:embed="rId6"/>
          <a:stretch>
            <a:fillRect/>
          </a:stretch>
        </p:blipFill>
        <p:spPr>
          <a:xfrm rot="16200000">
            <a:off x="-616005" y="3845968"/>
            <a:ext cx="4223022" cy="261974"/>
          </a:xfrm>
          <a:prstGeom prst="rect">
            <a:avLst/>
          </a:prstGeom>
        </p:spPr>
      </p:pic>
      <p:pic>
        <p:nvPicPr>
          <p:cNvPr id="16" name="Picture 15">
            <a:extLst>
              <a:ext uri="{FF2B5EF4-FFF2-40B4-BE49-F238E27FC236}">
                <a16:creationId xmlns:a16="http://schemas.microsoft.com/office/drawing/2014/main" id="{E0FF5DD5-F170-43B5-A593-759D09A090F3}"/>
              </a:ext>
            </a:extLst>
          </p:cNvPr>
          <p:cNvPicPr>
            <a:picLocks noChangeAspect="1"/>
          </p:cNvPicPr>
          <p:nvPr/>
        </p:nvPicPr>
        <p:blipFill>
          <a:blip r:embed="rId7"/>
          <a:stretch>
            <a:fillRect/>
          </a:stretch>
        </p:blipFill>
        <p:spPr>
          <a:xfrm rot="16200000">
            <a:off x="-151725" y="3856446"/>
            <a:ext cx="3720032" cy="241017"/>
          </a:xfrm>
          <a:prstGeom prst="rect">
            <a:avLst/>
          </a:prstGeom>
        </p:spPr>
      </p:pic>
    </p:spTree>
    <p:extLst>
      <p:ext uri="{BB962C8B-B14F-4D97-AF65-F5344CB8AC3E}">
        <p14:creationId xmlns:p14="http://schemas.microsoft.com/office/powerpoint/2010/main" val="132287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cs typeface="Arial" pitchFamily="34" charset="0"/>
              </a:rPr>
              <a:t>seneca</a:t>
            </a:r>
            <a:r>
              <a:rPr lang="en-US" dirty="0">
                <a:cs typeface="Arial" pitchFamily="34" charset="0"/>
              </a:rPr>
              <a:t> county 2021 Construction Season</a:t>
            </a:r>
            <a:endParaRPr lang="en-US" dirty="0"/>
          </a:p>
        </p:txBody>
      </p:sp>
      <p:sp>
        <p:nvSpPr>
          <p:cNvPr id="12" name="Footer Placeholder 11"/>
          <p:cNvSpPr>
            <a:spLocks noGrp="1"/>
          </p:cNvSpPr>
          <p:nvPr>
            <p:ph type="ftr" sz="quarter" idx="3"/>
          </p:nvPr>
        </p:nvSpPr>
        <p:spPr/>
        <p:txBody>
          <a:bodyPr>
            <a:normAutofit/>
          </a:bodyPr>
          <a:lstStyle/>
          <a:p>
            <a:pPr>
              <a:defRPr/>
            </a:pPr>
            <a:r>
              <a:rPr lang="en-US"/>
              <a:t>ODOT Seneca County Commissioners Meeting</a:t>
            </a:r>
            <a:endParaRPr lang="en-US" dirty="0"/>
          </a:p>
        </p:txBody>
      </p:sp>
      <p:pic>
        <p:nvPicPr>
          <p:cNvPr id="5" name="Picture 4">
            <a:extLst>
              <a:ext uri="{FF2B5EF4-FFF2-40B4-BE49-F238E27FC236}">
                <a16:creationId xmlns:a16="http://schemas.microsoft.com/office/drawing/2014/main" id="{1CF42DFA-9C02-4769-94F0-EEA3E7449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843" y="1066800"/>
            <a:ext cx="8751357" cy="4999063"/>
          </a:xfrm>
          <a:prstGeom prst="rect">
            <a:avLst/>
          </a:prstGeom>
        </p:spPr>
      </p:pic>
      <p:pic>
        <p:nvPicPr>
          <p:cNvPr id="10" name="Picture 9">
            <a:extLst>
              <a:ext uri="{FF2B5EF4-FFF2-40B4-BE49-F238E27FC236}">
                <a16:creationId xmlns:a16="http://schemas.microsoft.com/office/drawing/2014/main" id="{CC672D15-BECD-4DF5-B73A-AA0D3517EFEC}"/>
              </a:ext>
            </a:extLst>
          </p:cNvPr>
          <p:cNvPicPr>
            <a:picLocks noChangeAspect="1"/>
          </p:cNvPicPr>
          <p:nvPr/>
        </p:nvPicPr>
        <p:blipFill>
          <a:blip r:embed="rId4"/>
          <a:stretch>
            <a:fillRect/>
          </a:stretch>
        </p:blipFill>
        <p:spPr>
          <a:xfrm>
            <a:off x="278028" y="4038600"/>
            <a:ext cx="2339543" cy="266723"/>
          </a:xfrm>
          <a:prstGeom prst="rect">
            <a:avLst/>
          </a:prstGeom>
        </p:spPr>
      </p:pic>
      <p:pic>
        <p:nvPicPr>
          <p:cNvPr id="11" name="Picture 10">
            <a:extLst>
              <a:ext uri="{FF2B5EF4-FFF2-40B4-BE49-F238E27FC236}">
                <a16:creationId xmlns:a16="http://schemas.microsoft.com/office/drawing/2014/main" id="{F9CBE7E3-C216-4FF9-9A20-55FD47437181}"/>
              </a:ext>
            </a:extLst>
          </p:cNvPr>
          <p:cNvPicPr>
            <a:picLocks noChangeAspect="1"/>
          </p:cNvPicPr>
          <p:nvPr/>
        </p:nvPicPr>
        <p:blipFill>
          <a:blip r:embed="rId5"/>
          <a:stretch>
            <a:fillRect/>
          </a:stretch>
        </p:blipFill>
        <p:spPr>
          <a:xfrm>
            <a:off x="575321" y="4411647"/>
            <a:ext cx="1447925" cy="304826"/>
          </a:xfrm>
          <a:prstGeom prst="rect">
            <a:avLst/>
          </a:prstGeom>
        </p:spPr>
      </p:pic>
      <p:pic>
        <p:nvPicPr>
          <p:cNvPr id="13" name="Picture 12">
            <a:extLst>
              <a:ext uri="{FF2B5EF4-FFF2-40B4-BE49-F238E27FC236}">
                <a16:creationId xmlns:a16="http://schemas.microsoft.com/office/drawing/2014/main" id="{49CCDC4F-F3CF-4351-B5D9-05A1AEA22026}"/>
              </a:ext>
            </a:extLst>
          </p:cNvPr>
          <p:cNvPicPr>
            <a:picLocks noChangeAspect="1"/>
          </p:cNvPicPr>
          <p:nvPr/>
        </p:nvPicPr>
        <p:blipFill>
          <a:blip r:embed="rId6"/>
          <a:stretch>
            <a:fillRect/>
          </a:stretch>
        </p:blipFill>
        <p:spPr>
          <a:xfrm>
            <a:off x="575321" y="4822797"/>
            <a:ext cx="1722269" cy="312447"/>
          </a:xfrm>
          <a:prstGeom prst="rect">
            <a:avLst/>
          </a:prstGeom>
        </p:spPr>
      </p:pic>
      <p:pic>
        <p:nvPicPr>
          <p:cNvPr id="14" name="Picture 13">
            <a:extLst>
              <a:ext uri="{FF2B5EF4-FFF2-40B4-BE49-F238E27FC236}">
                <a16:creationId xmlns:a16="http://schemas.microsoft.com/office/drawing/2014/main" id="{F4C340FA-5533-4E7B-AA62-E29E77EDFC04}"/>
              </a:ext>
            </a:extLst>
          </p:cNvPr>
          <p:cNvPicPr>
            <a:picLocks noChangeAspect="1"/>
          </p:cNvPicPr>
          <p:nvPr/>
        </p:nvPicPr>
        <p:blipFill>
          <a:blip r:embed="rId7"/>
          <a:stretch>
            <a:fillRect/>
          </a:stretch>
        </p:blipFill>
        <p:spPr>
          <a:xfrm>
            <a:off x="457200" y="5241568"/>
            <a:ext cx="1958510" cy="289585"/>
          </a:xfrm>
          <a:prstGeom prst="rect">
            <a:avLst/>
          </a:prstGeom>
        </p:spPr>
      </p:pic>
    </p:spTree>
    <p:extLst>
      <p:ext uri="{BB962C8B-B14F-4D97-AF65-F5344CB8AC3E}">
        <p14:creationId xmlns:p14="http://schemas.microsoft.com/office/powerpoint/2010/main" val="340320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seneca</a:t>
            </a:r>
            <a:r>
              <a:rPr lang="en-US" dirty="0"/>
              <a:t> County Construction</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6" name="Content Placeholder 2"/>
          <p:cNvSpPr>
            <a:spLocks noGrp="1"/>
          </p:cNvSpPr>
          <p:nvPr>
            <p:ph idx="1"/>
          </p:nvPr>
        </p:nvSpPr>
        <p:spPr>
          <a:xfrm>
            <a:off x="838200" y="1143000"/>
            <a:ext cx="11430000" cy="5029200"/>
          </a:xfrm>
        </p:spPr>
        <p:txBody>
          <a:bodyPr/>
          <a:lstStyle/>
          <a:p>
            <a:pPr marL="0" indent="0">
              <a:spcBef>
                <a:spcPts val="0"/>
              </a:spcBef>
              <a:buNone/>
            </a:pPr>
            <a:r>
              <a:rPr lang="en-US" sz="3200" u="sng" dirty="0"/>
              <a:t>Active and Upcoming Projects</a:t>
            </a:r>
          </a:p>
          <a:p>
            <a:pPr lvl="0">
              <a:spcBef>
                <a:spcPts val="0"/>
              </a:spcBef>
            </a:pPr>
            <a:r>
              <a:rPr lang="en-US" sz="2800" dirty="0"/>
              <a:t>U.S. Route 23 Bridge Replacement &amp; Resurfacing</a:t>
            </a:r>
            <a:endParaRPr lang="en-US" sz="1000" dirty="0"/>
          </a:p>
          <a:p>
            <a:pPr lvl="1">
              <a:spcBef>
                <a:spcPts val="0"/>
              </a:spcBef>
            </a:pPr>
            <a:r>
              <a:rPr lang="en-US" sz="2000" dirty="0"/>
              <a:t>PID 85264 • $4.3 million • Bridge opened to traffic May 4 • Resurfacing ends October</a:t>
            </a:r>
          </a:p>
          <a:p>
            <a:pPr marL="457200" lvl="1" indent="0">
              <a:spcBef>
                <a:spcPts val="0"/>
              </a:spcBef>
              <a:buNone/>
            </a:pPr>
            <a:endParaRPr lang="en-US" sz="1400" dirty="0"/>
          </a:p>
          <a:p>
            <a:pPr marL="457200" lvl="1" indent="0">
              <a:spcBef>
                <a:spcPts val="0"/>
              </a:spcBef>
              <a:buNone/>
            </a:pPr>
            <a:endParaRPr lang="en-US" sz="1400" dirty="0"/>
          </a:p>
          <a:p>
            <a:pPr lvl="0">
              <a:spcBef>
                <a:spcPts val="0"/>
              </a:spcBef>
            </a:pPr>
            <a:r>
              <a:rPr lang="en-US" sz="2800" dirty="0"/>
              <a:t>U.S. 224 at State Route 53 Intersection Upgrade</a:t>
            </a:r>
          </a:p>
          <a:p>
            <a:pPr lvl="1">
              <a:spcBef>
                <a:spcPts val="0"/>
              </a:spcBef>
            </a:pPr>
            <a:r>
              <a:rPr lang="en-US" sz="2000" dirty="0"/>
              <a:t>PID 110482 • $1.4 million • Begins late July • Ends October</a:t>
            </a:r>
            <a:endParaRPr lang="en-US" sz="1600" u="sng" dirty="0"/>
          </a:p>
          <a:p>
            <a:pPr marL="457200" lvl="1" indent="0">
              <a:spcBef>
                <a:spcPts val="0"/>
              </a:spcBef>
              <a:buNone/>
            </a:pPr>
            <a:endParaRPr lang="en-US" sz="1400" u="sng" dirty="0"/>
          </a:p>
          <a:p>
            <a:pPr marL="457200" lvl="1" indent="0">
              <a:spcBef>
                <a:spcPts val="0"/>
              </a:spcBef>
              <a:buNone/>
            </a:pPr>
            <a:endParaRPr lang="en-US" sz="1400" u="sng" dirty="0"/>
          </a:p>
          <a:p>
            <a:pPr>
              <a:spcBef>
                <a:spcPts val="0"/>
              </a:spcBef>
            </a:pPr>
            <a:r>
              <a:rPr lang="en-US" sz="2800" dirty="0"/>
              <a:t>State Route 19 Bridge Rehab</a:t>
            </a:r>
          </a:p>
          <a:p>
            <a:pPr lvl="1">
              <a:spcBef>
                <a:spcPts val="0"/>
              </a:spcBef>
            </a:pPr>
            <a:r>
              <a:rPr lang="en-US" sz="2000" dirty="0"/>
              <a:t>Over Silver Creek • PID 102934 • $400,000 • Opened to traffic May 24</a:t>
            </a:r>
          </a:p>
          <a:p>
            <a:pPr marL="457200" lvl="1" indent="0">
              <a:spcBef>
                <a:spcPts val="0"/>
              </a:spcBef>
              <a:buNone/>
            </a:pPr>
            <a:endParaRPr lang="en-US" sz="1400" dirty="0"/>
          </a:p>
          <a:p>
            <a:pPr marL="457200" lvl="1" indent="0">
              <a:spcBef>
                <a:spcPts val="0"/>
              </a:spcBef>
              <a:buNone/>
            </a:pPr>
            <a:endParaRPr lang="en-US" sz="1400" dirty="0"/>
          </a:p>
          <a:p>
            <a:pPr>
              <a:spcBef>
                <a:spcPts val="0"/>
              </a:spcBef>
            </a:pPr>
            <a:r>
              <a:rPr lang="en-US" sz="2800" dirty="0"/>
              <a:t>State Route 19 Culvert Replacements</a:t>
            </a:r>
          </a:p>
          <a:p>
            <a:pPr lvl="1">
              <a:spcBef>
                <a:spcPts val="0"/>
              </a:spcBef>
            </a:pPr>
            <a:r>
              <a:rPr lang="en-US" sz="2000" dirty="0"/>
              <a:t>Republic &amp; Lowell • PID 97424 • $1.1 million • Begins summer • Ends October</a:t>
            </a:r>
            <a:endParaRPr lang="en-US" sz="1400" dirty="0"/>
          </a:p>
          <a:p>
            <a:pPr lvl="1"/>
            <a:endParaRPr lang="en-US" sz="2000" dirty="0"/>
          </a:p>
        </p:txBody>
      </p:sp>
    </p:spTree>
    <p:extLst>
      <p:ext uri="{BB962C8B-B14F-4D97-AF65-F5344CB8AC3E}">
        <p14:creationId xmlns:p14="http://schemas.microsoft.com/office/powerpoint/2010/main" val="192108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seneca</a:t>
            </a:r>
            <a:r>
              <a:rPr lang="en-US" dirty="0"/>
              <a:t> County Construction</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6" name="Content Placeholder 2"/>
          <p:cNvSpPr>
            <a:spLocks noGrp="1"/>
          </p:cNvSpPr>
          <p:nvPr>
            <p:ph idx="1"/>
          </p:nvPr>
        </p:nvSpPr>
        <p:spPr>
          <a:xfrm>
            <a:off x="838200" y="1143000"/>
            <a:ext cx="11430000" cy="5181600"/>
          </a:xfrm>
        </p:spPr>
        <p:txBody>
          <a:bodyPr/>
          <a:lstStyle/>
          <a:p>
            <a:pPr marL="0" indent="0">
              <a:spcBef>
                <a:spcPts val="0"/>
              </a:spcBef>
              <a:buNone/>
            </a:pPr>
            <a:r>
              <a:rPr lang="en-US" sz="3200" u="sng" dirty="0"/>
              <a:t>Active and Upcoming Projects Continued</a:t>
            </a:r>
          </a:p>
          <a:p>
            <a:pPr>
              <a:spcBef>
                <a:spcPts val="0"/>
              </a:spcBef>
            </a:pPr>
            <a:r>
              <a:rPr lang="en-US" sz="2800" dirty="0"/>
              <a:t>State Route 53 Resurfacing</a:t>
            </a:r>
          </a:p>
          <a:p>
            <a:pPr lvl="1">
              <a:spcBef>
                <a:spcPts val="0"/>
              </a:spcBef>
            </a:pPr>
            <a:r>
              <a:rPr lang="en-US" sz="2000" dirty="0"/>
              <a:t>SR 53 in Tiffin • PID 95778 • $3 million • Begins August 3 • Ends October</a:t>
            </a:r>
          </a:p>
          <a:p>
            <a:pPr marL="457200" lvl="1" indent="0">
              <a:spcBef>
                <a:spcPts val="0"/>
              </a:spcBef>
              <a:buNone/>
            </a:pPr>
            <a:endParaRPr lang="en-US" sz="1400" dirty="0"/>
          </a:p>
          <a:p>
            <a:pPr marL="457200" lvl="1" indent="0">
              <a:spcBef>
                <a:spcPts val="0"/>
              </a:spcBef>
              <a:buNone/>
            </a:pPr>
            <a:endParaRPr lang="en-US" sz="1400" dirty="0"/>
          </a:p>
          <a:p>
            <a:pPr>
              <a:spcBef>
                <a:spcPts val="0"/>
              </a:spcBef>
            </a:pPr>
            <a:r>
              <a:rPr lang="en-US" sz="2800" dirty="0"/>
              <a:t>State Route 67 Pedestrian Safety</a:t>
            </a:r>
          </a:p>
          <a:p>
            <a:pPr lvl="1">
              <a:spcBef>
                <a:spcPts val="0"/>
              </a:spcBef>
            </a:pPr>
            <a:r>
              <a:rPr lang="en-US" sz="2000" dirty="0"/>
              <a:t>Install RRFB in </a:t>
            </a:r>
            <a:r>
              <a:rPr lang="en-US" sz="2000" dirty="0" err="1"/>
              <a:t>Melmore</a:t>
            </a:r>
            <a:r>
              <a:rPr lang="en-US" sz="2000" dirty="0"/>
              <a:t> • PID 109641 • $78,000 • Begins August • Ends October</a:t>
            </a:r>
          </a:p>
          <a:p>
            <a:pPr marL="457200" lvl="1" indent="0">
              <a:spcBef>
                <a:spcPts val="0"/>
              </a:spcBef>
              <a:buNone/>
            </a:pPr>
            <a:endParaRPr lang="en-US" sz="1400" dirty="0"/>
          </a:p>
          <a:p>
            <a:pPr marL="457200" lvl="1" indent="0">
              <a:spcBef>
                <a:spcPts val="0"/>
              </a:spcBef>
              <a:buNone/>
            </a:pPr>
            <a:endParaRPr lang="en-US" sz="1400" dirty="0"/>
          </a:p>
          <a:p>
            <a:pPr>
              <a:spcBef>
                <a:spcPts val="0"/>
              </a:spcBef>
            </a:pPr>
            <a:r>
              <a:rPr lang="en-US" sz="2800" dirty="0"/>
              <a:t>State Route 100 Resurfacing</a:t>
            </a:r>
          </a:p>
          <a:p>
            <a:pPr lvl="1">
              <a:spcBef>
                <a:spcPts val="0"/>
              </a:spcBef>
            </a:pPr>
            <a:r>
              <a:rPr lang="en-US" sz="2000" dirty="0"/>
              <a:t>Crawford Co. line to Tiffin • PID 95778 • $3 million • Begins August • Ends October</a:t>
            </a:r>
          </a:p>
          <a:p>
            <a:pPr marL="457200" lvl="1" indent="0">
              <a:spcBef>
                <a:spcPts val="0"/>
              </a:spcBef>
              <a:buNone/>
            </a:pPr>
            <a:endParaRPr lang="en-US" sz="1400" dirty="0"/>
          </a:p>
          <a:p>
            <a:pPr marL="457200" lvl="1" indent="0">
              <a:spcBef>
                <a:spcPts val="0"/>
              </a:spcBef>
              <a:buNone/>
            </a:pPr>
            <a:endParaRPr lang="en-US" sz="1400" dirty="0"/>
          </a:p>
          <a:p>
            <a:pPr>
              <a:spcBef>
                <a:spcPts val="0"/>
              </a:spcBef>
            </a:pPr>
            <a:r>
              <a:rPr lang="en-US" sz="2800" dirty="0"/>
              <a:t>State Route 101 Bridge and Culvert Replacements</a:t>
            </a:r>
          </a:p>
          <a:p>
            <a:pPr lvl="1">
              <a:spcBef>
                <a:spcPts val="0"/>
              </a:spcBef>
            </a:pPr>
            <a:r>
              <a:rPr lang="en-US" sz="2000" dirty="0"/>
              <a:t>Northeast of Lowell • PID 97424 • $1.1 million • Begins summer • Ends October</a:t>
            </a:r>
            <a:endParaRPr lang="en-US" sz="1400" dirty="0"/>
          </a:p>
        </p:txBody>
      </p:sp>
    </p:spTree>
    <p:extLst>
      <p:ext uri="{BB962C8B-B14F-4D97-AF65-F5344CB8AC3E}">
        <p14:creationId xmlns:p14="http://schemas.microsoft.com/office/powerpoint/2010/main" val="181004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Seneca COUNTY MAINTENANCE</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11" name="Content Placeholder 2"/>
          <p:cNvSpPr>
            <a:spLocks noGrp="1"/>
          </p:cNvSpPr>
          <p:nvPr>
            <p:ph idx="1"/>
          </p:nvPr>
        </p:nvSpPr>
        <p:spPr>
          <a:xfrm>
            <a:off x="838200" y="1143000"/>
            <a:ext cx="5257800" cy="5105400"/>
          </a:xfrm>
        </p:spPr>
        <p:txBody>
          <a:bodyPr/>
          <a:lstStyle/>
          <a:p>
            <a:pPr marL="0" indent="0" algn="ctr">
              <a:buNone/>
            </a:pPr>
            <a:r>
              <a:rPr lang="en-US" sz="3200" u="sng" dirty="0"/>
              <a:t>Daily Operations</a:t>
            </a:r>
          </a:p>
          <a:p>
            <a:pPr lvl="0"/>
            <a:r>
              <a:rPr lang="en-US" sz="2800" dirty="0"/>
              <a:t>Pavement Patching</a:t>
            </a:r>
          </a:p>
          <a:p>
            <a:r>
              <a:rPr lang="en-US" sz="2800" dirty="0"/>
              <a:t>Mowing</a:t>
            </a:r>
          </a:p>
          <a:p>
            <a:pPr lvl="0"/>
            <a:r>
              <a:rPr lang="en-US" sz="2800" dirty="0"/>
              <a:t>Vegetation Maintenance</a:t>
            </a:r>
          </a:p>
          <a:p>
            <a:pPr lvl="0"/>
            <a:r>
              <a:rPr lang="en-US" sz="2800" dirty="0"/>
              <a:t>Berm Rehabilitation</a:t>
            </a:r>
          </a:p>
          <a:p>
            <a:pPr lvl="0"/>
            <a:r>
              <a:rPr lang="en-US" sz="2800" dirty="0"/>
              <a:t>Slope protection and clean ditches</a:t>
            </a:r>
          </a:p>
          <a:p>
            <a:pPr marL="457200" lvl="1" indent="0">
              <a:buNone/>
            </a:pPr>
            <a:endParaRPr lang="en-US" sz="1200" dirty="0"/>
          </a:p>
          <a:p>
            <a:pPr marL="0" indent="0">
              <a:buNone/>
            </a:pPr>
            <a:r>
              <a:rPr lang="en-US" dirty="0"/>
              <a:t> </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128" r="27335"/>
          <a:stretch/>
        </p:blipFill>
        <p:spPr>
          <a:xfrm>
            <a:off x="6019800" y="1409700"/>
            <a:ext cx="5495620" cy="4038600"/>
          </a:xfrm>
          <a:prstGeom prst="rect">
            <a:avLst/>
          </a:prstGeom>
        </p:spPr>
      </p:pic>
    </p:spTree>
    <p:extLst>
      <p:ext uri="{BB962C8B-B14F-4D97-AF65-F5344CB8AC3E}">
        <p14:creationId xmlns:p14="http://schemas.microsoft.com/office/powerpoint/2010/main" val="362798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Seneca county operations</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5" name="Content Placeholder 2"/>
          <p:cNvSpPr>
            <a:spLocks noGrp="1"/>
          </p:cNvSpPr>
          <p:nvPr>
            <p:ph idx="1"/>
          </p:nvPr>
        </p:nvSpPr>
        <p:spPr>
          <a:xfrm>
            <a:off x="838200" y="1143000"/>
            <a:ext cx="3733800" cy="5105400"/>
          </a:xfrm>
        </p:spPr>
        <p:txBody>
          <a:bodyPr/>
          <a:lstStyle/>
          <a:p>
            <a:pPr marL="0" indent="0" algn="ctr">
              <a:buNone/>
            </a:pPr>
            <a:r>
              <a:rPr lang="en-US" sz="3200" u="sng" dirty="0"/>
              <a:t>Specialized Work Crews</a:t>
            </a:r>
          </a:p>
          <a:p>
            <a:pPr lvl="0"/>
            <a:r>
              <a:rPr lang="en-US" sz="2800" dirty="0"/>
              <a:t>Bridges</a:t>
            </a:r>
          </a:p>
          <a:p>
            <a:pPr marL="0" lvl="0" indent="0">
              <a:buNone/>
            </a:pPr>
            <a:endParaRPr lang="en-US" sz="1800" dirty="0"/>
          </a:p>
          <a:p>
            <a:r>
              <a:rPr lang="en-US" sz="2800" dirty="0"/>
              <a:t>Drainage</a:t>
            </a:r>
          </a:p>
          <a:p>
            <a:pPr marL="0" indent="0">
              <a:buNone/>
            </a:pPr>
            <a:endParaRPr lang="en-US" sz="1800" dirty="0"/>
          </a:p>
          <a:p>
            <a:pPr lvl="0"/>
            <a:r>
              <a:rPr lang="en-US" sz="2800" dirty="0"/>
              <a:t>Paving Train</a:t>
            </a:r>
          </a:p>
          <a:p>
            <a:pPr lvl="1"/>
            <a:r>
              <a:rPr lang="en-US" sz="1800" dirty="0"/>
              <a:t>Asphalt</a:t>
            </a:r>
          </a:p>
          <a:p>
            <a:pPr lvl="1"/>
            <a:r>
              <a:rPr lang="en-US" sz="1800" dirty="0"/>
              <a:t>Chip Seal</a:t>
            </a:r>
          </a:p>
          <a:p>
            <a:pPr marL="0" indent="0">
              <a:buNone/>
            </a:pPr>
            <a:r>
              <a:rPr lang="en-US" dirty="0"/>
              <a:t> </a:t>
            </a:r>
          </a:p>
          <a:p>
            <a:endParaRPr lang="en-US" dirty="0"/>
          </a:p>
        </p:txBody>
      </p:sp>
      <p:pic>
        <p:nvPicPr>
          <p:cNvPr id="9" name="Picture 8">
            <a:extLst>
              <a:ext uri="{FF2B5EF4-FFF2-40B4-BE49-F238E27FC236}">
                <a16:creationId xmlns:a16="http://schemas.microsoft.com/office/drawing/2014/main" id="{62E1D672-EA4B-4057-9473-788A7B7EE8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00" t="20000" r="9999" b="12223"/>
          <a:stretch/>
        </p:blipFill>
        <p:spPr>
          <a:xfrm>
            <a:off x="4572000" y="1295400"/>
            <a:ext cx="7086600" cy="4648200"/>
          </a:xfrm>
          <a:prstGeom prst="rect">
            <a:avLst/>
          </a:prstGeom>
        </p:spPr>
      </p:pic>
    </p:spTree>
    <p:extLst>
      <p:ext uri="{BB962C8B-B14F-4D97-AF65-F5344CB8AC3E}">
        <p14:creationId xmlns:p14="http://schemas.microsoft.com/office/powerpoint/2010/main" val="78599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Seneca county MAINTENANCE</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7" name="Content Placeholder 2"/>
          <p:cNvSpPr>
            <a:spLocks noGrp="1"/>
          </p:cNvSpPr>
          <p:nvPr>
            <p:ph idx="1"/>
          </p:nvPr>
        </p:nvSpPr>
        <p:spPr>
          <a:xfrm>
            <a:off x="838200" y="1066800"/>
            <a:ext cx="10515600" cy="5334000"/>
          </a:xfrm>
        </p:spPr>
        <p:txBody>
          <a:bodyPr/>
          <a:lstStyle/>
          <a:p>
            <a:pPr marL="0" indent="0">
              <a:buNone/>
            </a:pPr>
            <a:r>
              <a:rPr lang="en-US" sz="2800" u="sng" dirty="0"/>
              <a:t>Culverts &amp; Drainage</a:t>
            </a:r>
            <a:endParaRPr lang="en-US" sz="3200" u="sng" dirty="0"/>
          </a:p>
          <a:p>
            <a:pPr lvl="0"/>
            <a:r>
              <a:rPr lang="en-US" sz="2400" dirty="0"/>
              <a:t>US 224 (four culverts)</a:t>
            </a:r>
          </a:p>
          <a:p>
            <a:pPr lvl="0"/>
            <a:r>
              <a:rPr lang="en-US" sz="2400" dirty="0"/>
              <a:t>SR 53 ditch drainage</a:t>
            </a:r>
          </a:p>
          <a:p>
            <a:pPr lvl="0"/>
            <a:r>
              <a:rPr lang="en-US" sz="2400" dirty="0"/>
              <a:t>SR 162 culvert</a:t>
            </a:r>
          </a:p>
          <a:p>
            <a:pPr lvl="0"/>
            <a:r>
              <a:rPr lang="en-US" sz="2400" dirty="0"/>
              <a:t>SR 231 pipe reline</a:t>
            </a:r>
          </a:p>
          <a:p>
            <a:pPr lvl="0"/>
            <a:r>
              <a:rPr lang="en-US" sz="2400" dirty="0"/>
              <a:t>SR 587 new outlet</a:t>
            </a:r>
          </a:p>
          <a:p>
            <a:pPr marL="0" lvl="0" indent="0">
              <a:buNone/>
            </a:pPr>
            <a:endParaRPr lang="en-US" sz="2400" dirty="0"/>
          </a:p>
        </p:txBody>
      </p:sp>
      <p:pic>
        <p:nvPicPr>
          <p:cNvPr id="6" name="Picture 5">
            <a:extLst>
              <a:ext uri="{FF2B5EF4-FFF2-40B4-BE49-F238E27FC236}">
                <a16:creationId xmlns:a16="http://schemas.microsoft.com/office/drawing/2014/main" id="{88A104F5-A508-456E-9B17-5660BFCA8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219200"/>
            <a:ext cx="6319520" cy="4739640"/>
          </a:xfrm>
          <a:prstGeom prst="rect">
            <a:avLst/>
          </a:prstGeom>
        </p:spPr>
      </p:pic>
    </p:spTree>
    <p:extLst>
      <p:ext uri="{BB962C8B-B14F-4D97-AF65-F5344CB8AC3E}">
        <p14:creationId xmlns:p14="http://schemas.microsoft.com/office/powerpoint/2010/main" val="271503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Seneca county MAINTENANCE</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7" name="Content Placeholder 2"/>
          <p:cNvSpPr>
            <a:spLocks noGrp="1"/>
          </p:cNvSpPr>
          <p:nvPr>
            <p:ph idx="1"/>
          </p:nvPr>
        </p:nvSpPr>
        <p:spPr>
          <a:xfrm>
            <a:off x="838200" y="1066800"/>
            <a:ext cx="10515600" cy="5334000"/>
          </a:xfrm>
        </p:spPr>
        <p:txBody>
          <a:bodyPr/>
          <a:lstStyle/>
          <a:p>
            <a:pPr marL="0" lvl="0" indent="0">
              <a:buNone/>
            </a:pPr>
            <a:r>
              <a:rPr lang="en-US" sz="2800" u="sng" dirty="0"/>
              <a:t>Paving</a:t>
            </a:r>
          </a:p>
          <a:p>
            <a:pPr lvl="0"/>
            <a:r>
              <a:rPr lang="en-US" sz="2400" dirty="0"/>
              <a:t>US 224 • SR 19 to Attica</a:t>
            </a:r>
          </a:p>
          <a:p>
            <a:pPr lvl="0"/>
            <a:r>
              <a:rPr lang="en-US" sz="2400" dirty="0"/>
              <a:t>SR 4 spot paving near Attica</a:t>
            </a:r>
          </a:p>
          <a:p>
            <a:pPr lvl="0"/>
            <a:r>
              <a:rPr lang="en-US" sz="2400" dirty="0"/>
              <a:t>SR 12 • Fostoria to </a:t>
            </a:r>
            <a:r>
              <a:rPr lang="en-US" sz="2400" dirty="0" err="1"/>
              <a:t>Bettsville</a:t>
            </a:r>
            <a:endParaRPr lang="en-US" sz="2400" dirty="0"/>
          </a:p>
          <a:p>
            <a:pPr lvl="0"/>
            <a:r>
              <a:rPr lang="en-US" sz="2400" dirty="0"/>
              <a:t>SR 18 • Bascom to Tiffin,</a:t>
            </a:r>
          </a:p>
          <a:p>
            <a:pPr marL="0" lvl="0" indent="0">
              <a:buNone/>
            </a:pPr>
            <a:r>
              <a:rPr lang="en-US" sz="2400" dirty="0"/>
              <a:t>         And east of Tiffin to TR 159</a:t>
            </a:r>
          </a:p>
          <a:p>
            <a:pPr lvl="0"/>
            <a:r>
              <a:rPr lang="en-US" sz="2400" dirty="0"/>
              <a:t>SR 231 • Wyandot Co. to TR 90</a:t>
            </a:r>
          </a:p>
          <a:p>
            <a:pPr lvl="0"/>
            <a:r>
              <a:rPr lang="en-US" sz="2400" dirty="0"/>
              <a:t>SR 587 • Wyandot Co. to US 224</a:t>
            </a:r>
          </a:p>
          <a:p>
            <a:pPr lvl="0"/>
            <a:r>
              <a:rPr lang="en-US" sz="2400" dirty="0"/>
              <a:t>SR 590 • </a:t>
            </a:r>
            <a:r>
              <a:rPr lang="en-US" sz="2400" dirty="0" err="1"/>
              <a:t>Bettsville</a:t>
            </a:r>
            <a:r>
              <a:rPr lang="en-US" sz="2400" dirty="0"/>
              <a:t> to Sandusky Co.</a:t>
            </a:r>
          </a:p>
        </p:txBody>
      </p:sp>
      <p:pic>
        <p:nvPicPr>
          <p:cNvPr id="6" name="Picture 5">
            <a:extLst>
              <a:ext uri="{FF2B5EF4-FFF2-40B4-BE49-F238E27FC236}">
                <a16:creationId xmlns:a16="http://schemas.microsoft.com/office/drawing/2014/main" id="{88A104F5-A508-456E-9B17-5660BFCA8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018" y="1333500"/>
            <a:ext cx="5588000" cy="4191000"/>
          </a:xfrm>
          <a:prstGeom prst="rect">
            <a:avLst/>
          </a:prstGeom>
        </p:spPr>
      </p:pic>
    </p:spTree>
    <p:extLst>
      <p:ext uri="{BB962C8B-B14F-4D97-AF65-F5344CB8AC3E}">
        <p14:creationId xmlns:p14="http://schemas.microsoft.com/office/powerpoint/2010/main" val="275555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Commissioners Meeting</a:t>
            </a:r>
          </a:p>
        </p:txBody>
      </p:sp>
      <p:sp>
        <p:nvSpPr>
          <p:cNvPr id="3" name="Subtitle 2"/>
          <p:cNvSpPr>
            <a:spLocks noGrp="1"/>
          </p:cNvSpPr>
          <p:nvPr>
            <p:ph type="subTitle" idx="1"/>
          </p:nvPr>
        </p:nvSpPr>
        <p:spPr>
          <a:xfrm>
            <a:off x="1524000" y="3810000"/>
            <a:ext cx="9144000" cy="2189162"/>
          </a:xfrm>
        </p:spPr>
        <p:txBody>
          <a:bodyPr/>
          <a:lstStyle/>
          <a:p>
            <a:r>
              <a:rPr lang="en-US" dirty="0"/>
              <a:t>Patrick McColley, P.E., S.I. Deputy Director</a:t>
            </a:r>
          </a:p>
          <a:p>
            <a:r>
              <a:rPr lang="en-US" dirty="0"/>
              <a:t>Mark Bressler, Highway Management Administrator</a:t>
            </a:r>
          </a:p>
          <a:p>
            <a:r>
              <a:rPr lang="en-US" dirty="0"/>
              <a:t>Bryan Spero, Transportation Manager</a:t>
            </a:r>
            <a:br>
              <a:rPr lang="en-US" dirty="0"/>
            </a:br>
            <a:r>
              <a:rPr lang="en-US" dirty="0"/>
              <a:t>Brian French, P.E., Area Engineer</a:t>
            </a:r>
          </a:p>
          <a:p>
            <a:r>
              <a:rPr lang="en-US" dirty="0"/>
              <a:t>Jeff Loehrke, Regional Manager, Division of Jobs &amp; Commerce</a:t>
            </a:r>
          </a:p>
        </p:txBody>
      </p:sp>
      <p:sp>
        <p:nvSpPr>
          <p:cNvPr id="18" name="Footer Placeholder 17"/>
          <p:cNvSpPr>
            <a:spLocks noGrp="1"/>
          </p:cNvSpPr>
          <p:nvPr>
            <p:ph type="ftr" sz="quarter" idx="3"/>
          </p:nvPr>
        </p:nvSpPr>
        <p:spPr/>
        <p:txBody>
          <a:bodyPr>
            <a:normAutofit/>
          </a:bodyPr>
          <a:lstStyle/>
          <a:p>
            <a:pPr>
              <a:defRPr/>
            </a:pPr>
            <a:r>
              <a:rPr lang="en-US"/>
              <a:t>ODOT Seneca County Commissioners Meeting</a:t>
            </a:r>
            <a:endParaRPr lang="en-US" dirty="0"/>
          </a:p>
        </p:txBody>
      </p:sp>
    </p:spTree>
    <p:extLst>
      <p:ext uri="{BB962C8B-B14F-4D97-AF65-F5344CB8AC3E}">
        <p14:creationId xmlns:p14="http://schemas.microsoft.com/office/powerpoint/2010/main" val="342752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Adopt-a-highway IN Seneca COUNTY</a:t>
            </a:r>
          </a:p>
        </p:txBody>
      </p:sp>
      <p:sp>
        <p:nvSpPr>
          <p:cNvPr id="3" name="Content Placeholder 2"/>
          <p:cNvSpPr>
            <a:spLocks noGrp="1"/>
          </p:cNvSpPr>
          <p:nvPr>
            <p:ph idx="1"/>
          </p:nvPr>
        </p:nvSpPr>
        <p:spPr>
          <a:xfrm>
            <a:off x="456705" y="1143000"/>
            <a:ext cx="10515600" cy="1214589"/>
          </a:xfrm>
        </p:spPr>
        <p:txBody>
          <a:bodyPr/>
          <a:lstStyle/>
          <a:p>
            <a:r>
              <a:rPr lang="en-US" sz="3200" dirty="0"/>
              <a:t>Keeping our communities clean</a:t>
            </a:r>
          </a:p>
          <a:p>
            <a:pPr marL="0" indent="0">
              <a:lnSpc>
                <a:spcPct val="150000"/>
              </a:lnSpc>
              <a:spcBef>
                <a:spcPts val="0"/>
              </a:spcBef>
              <a:buNone/>
            </a:pPr>
            <a:r>
              <a:rPr lang="en-US" b="1" dirty="0">
                <a:latin typeface="Arial Narrow" panose="020B0606020202030204" pitchFamily="34" charset="0"/>
              </a:rPr>
              <a:t>		           </a:t>
            </a:r>
            <a:endParaRPr lang="en-US" b="1" spc="300" dirty="0">
              <a:solidFill>
                <a:schemeClr val="bg1"/>
              </a:solidFill>
              <a:latin typeface="Arial Narrow" panose="020B060602020203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11" name="Content Placeholder 2">
            <a:extLst>
              <a:ext uri="{FF2B5EF4-FFF2-40B4-BE49-F238E27FC236}">
                <a16:creationId xmlns:a16="http://schemas.microsoft.com/office/drawing/2014/main" id="{E474BB75-3443-4C4A-95F7-6B222E882703}"/>
              </a:ext>
            </a:extLst>
          </p:cNvPr>
          <p:cNvSpPr txBox="1">
            <a:spLocks/>
          </p:cNvSpPr>
          <p:nvPr/>
        </p:nvSpPr>
        <p:spPr bwMode="auto">
          <a:xfrm>
            <a:off x="952005" y="1543050"/>
            <a:ext cx="95250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endParaRPr lang="en-US" sz="2800" kern="0" dirty="0"/>
          </a:p>
          <a:p>
            <a:r>
              <a:rPr lang="en-US" sz="2400" dirty="0"/>
              <a:t>New Riegel National Honor Society</a:t>
            </a:r>
          </a:p>
          <a:p>
            <a:r>
              <a:rPr lang="en-US" sz="2400" dirty="0"/>
              <a:t>Excelsior Men’s Society</a:t>
            </a:r>
          </a:p>
          <a:p>
            <a:r>
              <a:rPr lang="en-US" sz="2400" dirty="0"/>
              <a:t>Kansas United Methodist</a:t>
            </a:r>
          </a:p>
          <a:p>
            <a:r>
              <a:rPr lang="en-US" sz="2400" dirty="0"/>
              <a:t>Karen S. Pruitt</a:t>
            </a:r>
          </a:p>
          <a:p>
            <a:r>
              <a:rPr lang="en-US" sz="2400" dirty="0"/>
              <a:t>Alpha Phi Tau Men’s Fraternity</a:t>
            </a:r>
          </a:p>
          <a:p>
            <a:r>
              <a:rPr lang="en-US" sz="2400" dirty="0"/>
              <a:t>Seneca County Rising</a:t>
            </a:r>
          </a:p>
          <a:p>
            <a:r>
              <a:rPr lang="en-US" sz="2400" dirty="0" err="1"/>
              <a:t>Izaak</a:t>
            </a:r>
            <a:r>
              <a:rPr lang="en-US" sz="2400" dirty="0"/>
              <a:t> Walton League – Tiffin/Seneca County Chapter</a:t>
            </a:r>
          </a:p>
          <a:p>
            <a:r>
              <a:rPr lang="en-US" sz="2400" dirty="0"/>
              <a:t>Bloomville Lions Club</a:t>
            </a:r>
          </a:p>
        </p:txBody>
      </p:sp>
      <p:pic>
        <p:nvPicPr>
          <p:cNvPr id="12" name="Picture 2" descr="No photo description available.">
            <a:extLst>
              <a:ext uri="{FF2B5EF4-FFF2-40B4-BE49-F238E27FC236}">
                <a16:creationId xmlns:a16="http://schemas.microsoft.com/office/drawing/2014/main" id="{18097B7A-F18A-4F56-88B0-A862AA90D3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2" t="21111" r="33561" b="39560"/>
          <a:stretch/>
        </p:blipFill>
        <p:spPr bwMode="auto">
          <a:xfrm>
            <a:off x="6970815" y="1189036"/>
            <a:ext cx="4495800" cy="269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7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 &amp; COMMERCE</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7" name="Content Placeholder 2">
            <a:extLst>
              <a:ext uri="{FF2B5EF4-FFF2-40B4-BE49-F238E27FC236}">
                <a16:creationId xmlns:a16="http://schemas.microsoft.com/office/drawing/2014/main" id="{39A09987-9CFB-4C73-9778-FDCA980125E5}"/>
              </a:ext>
            </a:extLst>
          </p:cNvPr>
          <p:cNvSpPr>
            <a:spLocks noGrp="1"/>
          </p:cNvSpPr>
          <p:nvPr>
            <p:ph idx="1"/>
          </p:nvPr>
        </p:nvSpPr>
        <p:spPr>
          <a:xfrm>
            <a:off x="838200" y="1143000"/>
            <a:ext cx="10515600" cy="5105400"/>
          </a:xfrm>
        </p:spPr>
        <p:txBody>
          <a:bodyPr/>
          <a:lstStyle/>
          <a:p>
            <a:pPr marL="0" indent="0">
              <a:buNone/>
            </a:pPr>
            <a:r>
              <a:rPr lang="en-US" sz="2800" dirty="0"/>
              <a:t>In </a:t>
            </a:r>
            <a:r>
              <a:rPr lang="en-US" sz="2800" kern="1200" dirty="0"/>
              <a:t>calendar year 2020, District 2 led the State:</a:t>
            </a:r>
          </a:p>
          <a:p>
            <a:r>
              <a:rPr lang="en-US" sz="2400" kern="1200" dirty="0"/>
              <a:t>9 Jobs &amp; Commerce (J&amp;C) projects </a:t>
            </a:r>
          </a:p>
          <a:p>
            <a:r>
              <a:rPr lang="en-US" sz="2400" kern="1200" dirty="0"/>
              <a:t>6 Transportation Improvement District (TID) projects </a:t>
            </a:r>
          </a:p>
          <a:p>
            <a:r>
              <a:rPr lang="en-US" sz="2400" kern="1200" dirty="0"/>
              <a:t>Totaling $2.3 million in ODOT funding</a:t>
            </a:r>
          </a:p>
          <a:p>
            <a:pPr marL="0" lvl="0" indent="0">
              <a:buNone/>
            </a:pPr>
            <a:endParaRPr lang="en-US" sz="2800" u="sng" dirty="0"/>
          </a:p>
          <a:p>
            <a:pPr marL="0" lvl="0" indent="0">
              <a:buNone/>
            </a:pPr>
            <a:r>
              <a:rPr lang="en-US" sz="2800" u="sng" dirty="0"/>
              <a:t>Impacts to the region:</a:t>
            </a:r>
            <a:endParaRPr lang="en-US" sz="2800" dirty="0"/>
          </a:p>
          <a:p>
            <a:pPr lvl="0"/>
            <a:r>
              <a:rPr lang="en-US" sz="2400" dirty="0"/>
              <a:t>2,503 new full time equivalent (FTE) jobs</a:t>
            </a:r>
          </a:p>
          <a:p>
            <a:pPr lvl="0"/>
            <a:r>
              <a:rPr lang="en-US" sz="2400" dirty="0"/>
              <a:t>6,695 retained FTE jobs</a:t>
            </a:r>
          </a:p>
          <a:p>
            <a:pPr lvl="0"/>
            <a:r>
              <a:rPr lang="en-US" sz="2400" dirty="0"/>
              <a:t>$1.3 billion in private capital investment</a:t>
            </a:r>
          </a:p>
          <a:p>
            <a:pPr lvl="0"/>
            <a:r>
              <a:rPr lang="en-US" sz="2400" dirty="0"/>
              <a:t>$23.6 million in roadwork improvements</a:t>
            </a:r>
          </a:p>
          <a:p>
            <a:pPr marL="0" lvl="0" indent="0">
              <a:buNone/>
            </a:pPr>
            <a:endParaRPr lang="en-US" sz="2800" dirty="0"/>
          </a:p>
        </p:txBody>
      </p:sp>
    </p:spTree>
    <p:extLst>
      <p:ext uri="{BB962C8B-B14F-4D97-AF65-F5344CB8AC3E}">
        <p14:creationId xmlns:p14="http://schemas.microsoft.com/office/powerpoint/2010/main" val="164808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JOBS &amp; COMMERCE</a:t>
            </a:r>
          </a:p>
        </p:txBody>
      </p:sp>
      <p:sp>
        <p:nvSpPr>
          <p:cNvPr id="4" name="Footer Placeholder 3"/>
          <p:cNvSpPr>
            <a:spLocks noGrp="1"/>
          </p:cNvSpPr>
          <p:nvPr>
            <p:ph type="ftr" sz="quarter" idx="3"/>
          </p:nvPr>
        </p:nvSpPr>
        <p:spPr/>
        <p:txBody>
          <a:bodyPr/>
          <a:lstStyle/>
          <a:p>
            <a:pPr>
              <a:defRPr/>
            </a:pPr>
            <a:r>
              <a:rPr lang="en-US"/>
              <a:t>ODOT Seneca County Commissioners Meeting</a:t>
            </a:r>
            <a:endParaRPr lang="en-US" dirty="0"/>
          </a:p>
        </p:txBody>
      </p:sp>
      <p:sp>
        <p:nvSpPr>
          <p:cNvPr id="7" name="Content Placeholder 2">
            <a:extLst>
              <a:ext uri="{FF2B5EF4-FFF2-40B4-BE49-F238E27FC236}">
                <a16:creationId xmlns:a16="http://schemas.microsoft.com/office/drawing/2014/main" id="{39A09987-9CFB-4C73-9778-FDCA980125E5}"/>
              </a:ext>
            </a:extLst>
          </p:cNvPr>
          <p:cNvSpPr>
            <a:spLocks noGrp="1"/>
          </p:cNvSpPr>
          <p:nvPr>
            <p:ph idx="1"/>
          </p:nvPr>
        </p:nvSpPr>
        <p:spPr>
          <a:xfrm>
            <a:off x="533400" y="1066800"/>
            <a:ext cx="10972800" cy="5105400"/>
          </a:xfrm>
        </p:spPr>
        <p:txBody>
          <a:bodyPr/>
          <a:lstStyle/>
          <a:p>
            <a:pPr marL="0" lvl="0" indent="0">
              <a:buNone/>
            </a:pPr>
            <a:r>
              <a:rPr lang="en-US" sz="2400" u="sng" dirty="0"/>
              <a:t>Recent Highlights :</a:t>
            </a:r>
            <a:endParaRPr lang="en-US" sz="2400" dirty="0"/>
          </a:p>
          <a:p>
            <a:pPr lvl="0">
              <a:spcBef>
                <a:spcPts val="1200"/>
              </a:spcBef>
            </a:pPr>
            <a:r>
              <a:rPr lang="en-US" sz="2000" b="1" dirty="0"/>
              <a:t>North Star Steel </a:t>
            </a:r>
            <a:r>
              <a:rPr lang="en-US" sz="2000" dirty="0"/>
              <a:t>(Fulton County) $700 million private capital investment</a:t>
            </a:r>
          </a:p>
          <a:p>
            <a:pPr lvl="1">
              <a:spcBef>
                <a:spcPts val="600"/>
              </a:spcBef>
            </a:pPr>
            <a:r>
              <a:rPr lang="en-US" sz="1600" dirty="0"/>
              <a:t>90 new FTE jobs</a:t>
            </a:r>
          </a:p>
          <a:p>
            <a:pPr lvl="1">
              <a:spcBef>
                <a:spcPts val="600"/>
              </a:spcBef>
            </a:pPr>
            <a:r>
              <a:rPr lang="en-US" sz="1600" dirty="0"/>
              <a:t>397 retained FTE jobs</a:t>
            </a:r>
          </a:p>
          <a:p>
            <a:pPr lvl="0">
              <a:spcBef>
                <a:spcPts val="1200"/>
              </a:spcBef>
            </a:pPr>
            <a:r>
              <a:rPr lang="en-US" sz="2000" b="1" dirty="0"/>
              <a:t>UPS fulfillment center </a:t>
            </a:r>
            <a:r>
              <a:rPr lang="en-US" sz="2000" dirty="0"/>
              <a:t>(Wood County) $200 million private capital investment</a:t>
            </a:r>
          </a:p>
          <a:p>
            <a:pPr lvl="1">
              <a:spcBef>
                <a:spcPts val="600"/>
              </a:spcBef>
            </a:pPr>
            <a:r>
              <a:rPr lang="en-US" sz="1600" dirty="0"/>
              <a:t>600 new FTE jobs</a:t>
            </a:r>
          </a:p>
          <a:p>
            <a:pPr>
              <a:spcBef>
                <a:spcPts val="1200"/>
              </a:spcBef>
            </a:pPr>
            <a:r>
              <a:rPr lang="en-US" sz="2000" dirty="0"/>
              <a:t>Steady stream of new leads coming into Ohio</a:t>
            </a:r>
          </a:p>
          <a:p>
            <a:pPr lvl="1">
              <a:spcBef>
                <a:spcPts val="600"/>
              </a:spcBef>
            </a:pPr>
            <a:r>
              <a:rPr lang="en-US" sz="1600" dirty="0"/>
              <a:t>Approximately 50% have been related to the electric vehicle industry</a:t>
            </a:r>
          </a:p>
          <a:p>
            <a:pPr>
              <a:spcBef>
                <a:spcPts val="1200"/>
              </a:spcBef>
            </a:pPr>
            <a:r>
              <a:rPr lang="en-US" sz="2000" dirty="0"/>
              <a:t>Most impactful project to date: </a:t>
            </a:r>
            <a:r>
              <a:rPr lang="en-US" sz="2000" b="1" dirty="0"/>
              <a:t>Peloton</a:t>
            </a:r>
            <a:r>
              <a:rPr lang="en-US" sz="2000" dirty="0"/>
              <a:t> (Wood County) $400 million private capital investment</a:t>
            </a:r>
          </a:p>
          <a:p>
            <a:pPr lvl="1">
              <a:spcBef>
                <a:spcPts val="600"/>
              </a:spcBef>
            </a:pPr>
            <a:r>
              <a:rPr lang="en-US" sz="1600" dirty="0"/>
              <a:t>2,100 new FTE jobs</a:t>
            </a:r>
          </a:p>
          <a:p>
            <a:pPr>
              <a:spcBef>
                <a:spcPts val="1200"/>
              </a:spcBef>
            </a:pPr>
            <a:r>
              <a:rPr lang="en-US" sz="2000" dirty="0"/>
              <a:t>First year the TID program will allow awards of up to $500,000 per project - double from previous years</a:t>
            </a:r>
          </a:p>
        </p:txBody>
      </p:sp>
    </p:spTree>
    <p:extLst>
      <p:ext uri="{BB962C8B-B14F-4D97-AF65-F5344CB8AC3E}">
        <p14:creationId xmlns:p14="http://schemas.microsoft.com/office/powerpoint/2010/main" val="47009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6707" y="1943100"/>
            <a:ext cx="2738587" cy="2971800"/>
          </a:xfrm>
          <a:prstGeom prst="roundRect">
            <a:avLst>
              <a:gd name="adj" fmla="val 11102"/>
            </a:avLst>
          </a:prstGeom>
          <a:solidFill>
            <a:schemeClr val="tx2"/>
          </a:solidFill>
          <a:ln w="19685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a:latin typeface="Franklin Gothic Demi" panose="020B0703020102020204" pitchFamily="34" charset="0"/>
              </a:rPr>
              <a:t>?</a:t>
            </a:r>
          </a:p>
        </p:txBody>
      </p:sp>
      <p:sp>
        <p:nvSpPr>
          <p:cNvPr id="6" name="Title 5"/>
          <p:cNvSpPr>
            <a:spLocks noGrp="1"/>
          </p:cNvSpPr>
          <p:nvPr>
            <p:ph type="title"/>
          </p:nvPr>
        </p:nvSpPr>
        <p:spPr/>
        <p:txBody>
          <a:bodyPr/>
          <a:lstStyle/>
          <a:p>
            <a:r>
              <a:rPr lang="en-US" dirty="0"/>
              <a:t>Questions</a:t>
            </a:r>
          </a:p>
        </p:txBody>
      </p:sp>
      <p:sp>
        <p:nvSpPr>
          <p:cNvPr id="2" name="TextBox 1"/>
          <p:cNvSpPr txBox="1"/>
          <p:nvPr/>
        </p:nvSpPr>
        <p:spPr>
          <a:xfrm>
            <a:off x="8382000" y="5867400"/>
            <a:ext cx="2971800" cy="369332"/>
          </a:xfrm>
          <a:prstGeom prst="rect">
            <a:avLst/>
          </a:prstGeom>
          <a:noFill/>
        </p:spPr>
        <p:txBody>
          <a:bodyPr wrap="square" rtlCol="0">
            <a:spAutoFit/>
          </a:bodyPr>
          <a:lstStyle/>
          <a:p>
            <a:pPr algn="r"/>
            <a:r>
              <a:rPr lang="en-US" b="1" i="1" dirty="0">
                <a:latin typeface="+mj-lt"/>
              </a:rPr>
              <a:t>Last updated </a:t>
            </a:r>
            <a:fld id="{CDA22860-E94C-4AD2-BD07-62D8D5C23F96}" type="datetime1">
              <a:rPr lang="en-US" b="1" i="1" smtClean="0">
                <a:latin typeface="+mj-lt"/>
              </a:rPr>
              <a:t>7/6/2021</a:t>
            </a:fld>
            <a:endParaRPr lang="en-US" b="1" i="1" dirty="0">
              <a:latin typeface="+mj-lt"/>
            </a:endParaRPr>
          </a:p>
        </p:txBody>
      </p:sp>
      <p:sp>
        <p:nvSpPr>
          <p:cNvPr id="8" name="Footer Placeholder 7"/>
          <p:cNvSpPr>
            <a:spLocks noGrp="1"/>
          </p:cNvSpPr>
          <p:nvPr>
            <p:ph type="ftr" sz="quarter" idx="3"/>
          </p:nvPr>
        </p:nvSpPr>
        <p:spPr/>
        <p:txBody>
          <a:bodyPr>
            <a:normAutofit/>
          </a:bodyPr>
          <a:lstStyle/>
          <a:p>
            <a:pPr>
              <a:defRPr/>
            </a:pPr>
            <a:r>
              <a:rPr lang="en-US"/>
              <a:t>ODOT Seneca County Commissioners Meeting</a:t>
            </a:r>
            <a:endParaRPr lang="en-US" dirty="0"/>
          </a:p>
        </p:txBody>
      </p:sp>
    </p:spTree>
    <p:extLst>
      <p:ext uri="{BB962C8B-B14F-4D97-AF65-F5344CB8AC3E}">
        <p14:creationId xmlns:p14="http://schemas.microsoft.com/office/powerpoint/2010/main" val="35353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167"/>
            <a:ext cx="12192000" cy="914400"/>
          </a:xfrm>
        </p:spPr>
        <p:txBody>
          <a:bodyPr/>
          <a:lstStyle/>
          <a:p>
            <a:r>
              <a:rPr lang="en-US" sz="3200" dirty="0"/>
              <a:t>Traffic Volumes</a:t>
            </a:r>
          </a:p>
        </p:txBody>
      </p:sp>
      <p:sp>
        <p:nvSpPr>
          <p:cNvPr id="12" name="Footer Placeholder 11"/>
          <p:cNvSpPr>
            <a:spLocks noGrp="1"/>
          </p:cNvSpPr>
          <p:nvPr>
            <p:ph type="ftr" sz="quarter" idx="3"/>
          </p:nvPr>
        </p:nvSpPr>
        <p:spPr/>
        <p:txBody>
          <a:bodyPr>
            <a:normAutofit/>
          </a:bodyPr>
          <a:lstStyle/>
          <a:p>
            <a:pPr>
              <a:defRPr/>
            </a:pPr>
            <a:r>
              <a:rPr lang="en-US"/>
              <a:t>ODOT Seneca County Commissioners Meeting</a:t>
            </a:r>
            <a:endParaRPr lang="en-US" dirty="0"/>
          </a:p>
        </p:txBody>
      </p:sp>
      <p:pic>
        <p:nvPicPr>
          <p:cNvPr id="4" name="Picture 3">
            <a:extLst>
              <a:ext uri="{FF2B5EF4-FFF2-40B4-BE49-F238E27FC236}">
                <a16:creationId xmlns:a16="http://schemas.microsoft.com/office/drawing/2014/main" id="{269FD4C0-A26C-4684-A53D-E0FA109A2A69}"/>
              </a:ext>
            </a:extLst>
          </p:cNvPr>
          <p:cNvPicPr>
            <a:picLocks noChangeAspect="1"/>
          </p:cNvPicPr>
          <p:nvPr/>
        </p:nvPicPr>
        <p:blipFill rotWithShape="1">
          <a:blip r:embed="rId3"/>
          <a:srcRect l="1018" r="1466"/>
          <a:stretch/>
        </p:blipFill>
        <p:spPr>
          <a:xfrm>
            <a:off x="62978" y="1524000"/>
            <a:ext cx="12066043" cy="3441779"/>
          </a:xfrm>
          <a:prstGeom prst="rect">
            <a:avLst/>
          </a:prstGeom>
        </p:spPr>
      </p:pic>
    </p:spTree>
    <p:extLst>
      <p:ext uri="{BB962C8B-B14F-4D97-AF65-F5344CB8AC3E}">
        <p14:creationId xmlns:p14="http://schemas.microsoft.com/office/powerpoint/2010/main" val="130566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167"/>
            <a:ext cx="12192000" cy="914400"/>
          </a:xfrm>
        </p:spPr>
        <p:txBody>
          <a:bodyPr/>
          <a:lstStyle/>
          <a:p>
            <a:r>
              <a:rPr lang="en-US" sz="3200" dirty="0"/>
              <a:t>Traffic Volumes</a:t>
            </a:r>
          </a:p>
        </p:txBody>
      </p:sp>
      <p:sp>
        <p:nvSpPr>
          <p:cNvPr id="12" name="Footer Placeholder 11"/>
          <p:cNvSpPr>
            <a:spLocks noGrp="1"/>
          </p:cNvSpPr>
          <p:nvPr>
            <p:ph type="ftr" sz="quarter" idx="3"/>
          </p:nvPr>
        </p:nvSpPr>
        <p:spPr/>
        <p:txBody>
          <a:bodyPr>
            <a:normAutofit/>
          </a:bodyPr>
          <a:lstStyle/>
          <a:p>
            <a:pPr>
              <a:defRPr/>
            </a:pPr>
            <a:r>
              <a:rPr lang="en-US"/>
              <a:t>ODOT Seneca County Commissioners Meeting</a:t>
            </a:r>
            <a:endParaRPr lang="en-US" dirty="0"/>
          </a:p>
        </p:txBody>
      </p:sp>
      <p:sp>
        <p:nvSpPr>
          <p:cNvPr id="3" name="Content Placeholder 2">
            <a:extLst>
              <a:ext uri="{FF2B5EF4-FFF2-40B4-BE49-F238E27FC236}">
                <a16:creationId xmlns:a16="http://schemas.microsoft.com/office/drawing/2014/main" id="{0CA00D94-251B-4A8B-ABA7-E4355F69B231}"/>
              </a:ext>
            </a:extLst>
          </p:cNvPr>
          <p:cNvSpPr>
            <a:spLocks noGrp="1"/>
          </p:cNvSpPr>
          <p:nvPr>
            <p:ph idx="1"/>
          </p:nvPr>
        </p:nvSpPr>
        <p:spPr/>
        <p:txBody>
          <a:bodyPr/>
          <a:lstStyle/>
          <a:p>
            <a:endParaRPr lang="en-US"/>
          </a:p>
        </p:txBody>
      </p:sp>
      <p:sp>
        <p:nvSpPr>
          <p:cNvPr id="9" name="Rectangle 8">
            <a:extLst>
              <a:ext uri="{FF2B5EF4-FFF2-40B4-BE49-F238E27FC236}">
                <a16:creationId xmlns:a16="http://schemas.microsoft.com/office/drawing/2014/main" id="{999FEBB8-8E36-4669-A845-6998826D63BB}"/>
              </a:ext>
            </a:extLst>
          </p:cNvPr>
          <p:cNvSpPr/>
          <p:nvPr/>
        </p:nvSpPr>
        <p:spPr>
          <a:xfrm>
            <a:off x="609600" y="5867400"/>
            <a:ext cx="10972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DD800C-A943-47BE-9736-1B11CD88E3DA}"/>
              </a:ext>
            </a:extLst>
          </p:cNvPr>
          <p:cNvPicPr>
            <a:picLocks noChangeAspect="1"/>
          </p:cNvPicPr>
          <p:nvPr/>
        </p:nvPicPr>
        <p:blipFill rotWithShape="1">
          <a:blip r:embed="rId3"/>
          <a:srcRect t="1172"/>
          <a:stretch/>
        </p:blipFill>
        <p:spPr>
          <a:xfrm>
            <a:off x="741366" y="990600"/>
            <a:ext cx="10612434" cy="5572690"/>
          </a:xfrm>
          <a:prstGeom prst="rect">
            <a:avLst/>
          </a:prstGeom>
        </p:spPr>
      </p:pic>
      <p:sp>
        <p:nvSpPr>
          <p:cNvPr id="7" name="Rectangle 6">
            <a:extLst>
              <a:ext uri="{FF2B5EF4-FFF2-40B4-BE49-F238E27FC236}">
                <a16:creationId xmlns:a16="http://schemas.microsoft.com/office/drawing/2014/main" id="{D5662C4B-E90E-49F2-9667-747B0B11702C}"/>
              </a:ext>
            </a:extLst>
          </p:cNvPr>
          <p:cNvSpPr/>
          <p:nvPr/>
        </p:nvSpPr>
        <p:spPr>
          <a:xfrm>
            <a:off x="3886200" y="1051560"/>
            <a:ext cx="685800" cy="330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19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167"/>
            <a:ext cx="12192000" cy="914400"/>
          </a:xfrm>
        </p:spPr>
        <p:txBody>
          <a:bodyPr/>
          <a:lstStyle/>
          <a:p>
            <a:r>
              <a:rPr lang="en-US" sz="3200" dirty="0"/>
              <a:t>Traffic Volumes</a:t>
            </a:r>
          </a:p>
        </p:txBody>
      </p:sp>
      <p:sp>
        <p:nvSpPr>
          <p:cNvPr id="12" name="Footer Placeholder 11"/>
          <p:cNvSpPr>
            <a:spLocks noGrp="1"/>
          </p:cNvSpPr>
          <p:nvPr>
            <p:ph type="ftr" sz="quarter" idx="3"/>
          </p:nvPr>
        </p:nvSpPr>
        <p:spPr/>
        <p:txBody>
          <a:bodyPr>
            <a:normAutofit/>
          </a:bodyPr>
          <a:lstStyle/>
          <a:p>
            <a:pPr>
              <a:defRPr/>
            </a:pPr>
            <a:r>
              <a:rPr lang="en-US"/>
              <a:t>ODOT Seneca County Commissioners Meeting</a:t>
            </a:r>
            <a:endParaRPr lang="en-US" dirty="0"/>
          </a:p>
        </p:txBody>
      </p:sp>
      <p:pic>
        <p:nvPicPr>
          <p:cNvPr id="9" name="Content Placeholder 8">
            <a:extLst>
              <a:ext uri="{FF2B5EF4-FFF2-40B4-BE49-F238E27FC236}">
                <a16:creationId xmlns:a16="http://schemas.microsoft.com/office/drawing/2014/main" id="{9D95A986-3211-45BD-8927-013303B090A2}"/>
              </a:ext>
            </a:extLst>
          </p:cNvPr>
          <p:cNvPicPr>
            <a:picLocks noGrp="1" noChangeAspect="1"/>
          </p:cNvPicPr>
          <p:nvPr>
            <p:ph idx="1"/>
          </p:nvPr>
        </p:nvPicPr>
        <p:blipFill>
          <a:blip r:embed="rId3"/>
          <a:stretch>
            <a:fillRect/>
          </a:stretch>
        </p:blipFill>
        <p:spPr>
          <a:xfrm>
            <a:off x="3360443" y="1048181"/>
            <a:ext cx="5471114" cy="5102039"/>
          </a:xfrm>
          <a:prstGeom prst="rect">
            <a:avLst/>
          </a:prstGeom>
        </p:spPr>
      </p:pic>
    </p:spTree>
    <p:extLst>
      <p:ext uri="{BB962C8B-B14F-4D97-AF65-F5344CB8AC3E}">
        <p14:creationId xmlns:p14="http://schemas.microsoft.com/office/powerpoint/2010/main" val="373477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167"/>
            <a:ext cx="12192000" cy="914400"/>
          </a:xfrm>
        </p:spPr>
        <p:txBody>
          <a:bodyPr/>
          <a:lstStyle/>
          <a:p>
            <a:r>
              <a:rPr lang="en-US" sz="3000" dirty="0"/>
              <a:t>Projected receipts based on consumption </a:t>
            </a:r>
          </a:p>
        </p:txBody>
      </p:sp>
      <p:sp>
        <p:nvSpPr>
          <p:cNvPr id="12" name="Footer Placeholder 11"/>
          <p:cNvSpPr>
            <a:spLocks noGrp="1"/>
          </p:cNvSpPr>
          <p:nvPr>
            <p:ph type="ftr" sz="quarter" idx="3"/>
          </p:nvPr>
        </p:nvSpPr>
        <p:spPr/>
        <p:txBody>
          <a:bodyPr>
            <a:normAutofit/>
          </a:bodyPr>
          <a:lstStyle/>
          <a:p>
            <a:pPr>
              <a:defRPr/>
            </a:pPr>
            <a:r>
              <a:rPr lang="en-US"/>
              <a:t>ODOT Seneca County Commissioners Meeting</a:t>
            </a:r>
            <a:endParaRPr lang="en-US" dirty="0"/>
          </a:p>
        </p:txBody>
      </p:sp>
      <p:sp>
        <p:nvSpPr>
          <p:cNvPr id="5" name="Rectangle 4">
            <a:extLst>
              <a:ext uri="{FF2B5EF4-FFF2-40B4-BE49-F238E27FC236}">
                <a16:creationId xmlns:a16="http://schemas.microsoft.com/office/drawing/2014/main" id="{D50EAEF7-7ABE-47D4-85C1-DAC36CC5F860}"/>
              </a:ext>
            </a:extLst>
          </p:cNvPr>
          <p:cNvSpPr/>
          <p:nvPr/>
        </p:nvSpPr>
        <p:spPr>
          <a:xfrm>
            <a:off x="609600" y="5867400"/>
            <a:ext cx="10972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62B733E-2B91-4B3B-BB3A-64CC8ED2E723}"/>
              </a:ext>
            </a:extLst>
          </p:cNvPr>
          <p:cNvGraphicFramePr>
            <a:graphicFrameLocks noGrp="1"/>
          </p:cNvGraphicFramePr>
          <p:nvPr>
            <p:ph idx="1"/>
            <p:extLst>
              <p:ext uri="{D42A27DB-BD31-4B8C-83A1-F6EECF244321}">
                <p14:modId xmlns:p14="http://schemas.microsoft.com/office/powerpoint/2010/main" val="2949600509"/>
              </p:ext>
            </p:extLst>
          </p:nvPr>
        </p:nvGraphicFramePr>
        <p:xfrm>
          <a:off x="533400" y="1313095"/>
          <a:ext cx="11125200" cy="5146210"/>
        </p:xfrm>
        <a:graphic>
          <a:graphicData uri="http://schemas.openxmlformats.org/drawingml/2006/table">
            <a:tbl>
              <a:tblPr>
                <a:tableStyleId>{5C22544A-7EE6-4342-B048-85BDC9FD1C3A}</a:tableStyleId>
              </a:tblPr>
              <a:tblGrid>
                <a:gridCol w="1304925">
                  <a:extLst>
                    <a:ext uri="{9D8B030D-6E8A-4147-A177-3AD203B41FA5}">
                      <a16:colId xmlns:a16="http://schemas.microsoft.com/office/drawing/2014/main" val="4154431461"/>
                    </a:ext>
                  </a:extLst>
                </a:gridCol>
                <a:gridCol w="1961307">
                  <a:extLst>
                    <a:ext uri="{9D8B030D-6E8A-4147-A177-3AD203B41FA5}">
                      <a16:colId xmlns:a16="http://schemas.microsoft.com/office/drawing/2014/main" val="348964865"/>
                    </a:ext>
                  </a:extLst>
                </a:gridCol>
                <a:gridCol w="2521680">
                  <a:extLst>
                    <a:ext uri="{9D8B030D-6E8A-4147-A177-3AD203B41FA5}">
                      <a16:colId xmlns:a16="http://schemas.microsoft.com/office/drawing/2014/main" val="1117586312"/>
                    </a:ext>
                  </a:extLst>
                </a:gridCol>
                <a:gridCol w="1507834">
                  <a:extLst>
                    <a:ext uri="{9D8B030D-6E8A-4147-A177-3AD203B41FA5}">
                      <a16:colId xmlns:a16="http://schemas.microsoft.com/office/drawing/2014/main" val="1990644577"/>
                    </a:ext>
                  </a:extLst>
                </a:gridCol>
                <a:gridCol w="2076854">
                  <a:extLst>
                    <a:ext uri="{9D8B030D-6E8A-4147-A177-3AD203B41FA5}">
                      <a16:colId xmlns:a16="http://schemas.microsoft.com/office/drawing/2014/main" val="3321960568"/>
                    </a:ext>
                  </a:extLst>
                </a:gridCol>
                <a:gridCol w="1752600">
                  <a:extLst>
                    <a:ext uri="{9D8B030D-6E8A-4147-A177-3AD203B41FA5}">
                      <a16:colId xmlns:a16="http://schemas.microsoft.com/office/drawing/2014/main" val="605423823"/>
                    </a:ext>
                  </a:extLst>
                </a:gridCol>
              </a:tblGrid>
              <a:tr h="1349540">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Original Budget</a:t>
                      </a:r>
                      <a:endParaRPr lang="en-US" sz="2000" b="1"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Rev1227,498,545 ted Receipts (-30% through June, </a:t>
                      </a:r>
                      <a:br>
                        <a:rPr lang="en-US" sz="2000" u="none" strike="noStrike" dirty="0">
                          <a:effectLst/>
                        </a:rPr>
                      </a:br>
                      <a:r>
                        <a:rPr lang="en-US" sz="2000" u="none" strike="noStrike" dirty="0">
                          <a:effectLst/>
                        </a:rPr>
                        <a:t>-10% thereafter)</a:t>
                      </a:r>
                      <a:endParaRPr lang="en-US" sz="2000" b="1"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a:effectLst/>
                        </a:rPr>
                        <a:t>Projected Actual Reduction</a:t>
                      </a:r>
                      <a:endParaRPr lang="en-US" sz="2000" b="1" i="0" u="none" strike="noStrike">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a:effectLst/>
                        </a:rPr>
                        <a:t>Projected Actual</a:t>
                      </a:r>
                      <a:endParaRPr lang="en-US" sz="2000" b="1" i="0" u="none" strike="noStrike">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Difference (Revised to Actual)</a:t>
                      </a:r>
                      <a:endParaRPr lang="en-US" sz="2000" b="1" i="0" u="none" strike="noStrike" dirty="0">
                        <a:solidFill>
                          <a:srgbClr val="000000"/>
                        </a:solidFill>
                        <a:effectLst/>
                        <a:latin typeface="Calibri" panose="020F0502020204030204" pitchFamily="34" charset="0"/>
                      </a:endParaRPr>
                    </a:p>
                  </a:txBody>
                  <a:tcPr marL="8474" marR="8474" marT="8474" marB="0" anchor="b"/>
                </a:tc>
                <a:extLst>
                  <a:ext uri="{0D108BD9-81ED-4DB2-BD59-A6C34878D82A}">
                    <a16:rowId xmlns:a16="http://schemas.microsoft.com/office/drawing/2014/main" val="1417384661"/>
                  </a:ext>
                </a:extLst>
              </a:tr>
              <a:tr h="555460">
                <a:tc>
                  <a:txBody>
                    <a:bodyPr/>
                    <a:lstStyle/>
                    <a:p>
                      <a:pPr algn="l" fontAlgn="b"/>
                      <a:r>
                        <a:rPr lang="en-US" sz="2000" u="none" strike="noStrike" dirty="0">
                          <a:effectLst/>
                        </a:rPr>
                        <a:t>March ‘20</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141,925,148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94,557,082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r" fontAlgn="b"/>
                      <a:r>
                        <a:rPr lang="en-US" sz="2000" u="none" strike="noStrike">
                          <a:effectLst/>
                        </a:rPr>
                        <a:t>14%</a:t>
                      </a:r>
                      <a:endParaRPr lang="en-US" sz="2000" b="0" i="0" u="none" strike="noStrike">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$ 128,781,552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27,498,545  </a:t>
                      </a:r>
                      <a:endParaRPr lang="en-US" sz="2000" b="0" i="0" u="none" strike="noStrike" dirty="0">
                        <a:solidFill>
                          <a:srgbClr val="000000"/>
                        </a:solidFill>
                        <a:effectLst/>
                        <a:latin typeface="Calibri" panose="020F0502020204030204" pitchFamily="34" charset="0"/>
                      </a:endParaRPr>
                    </a:p>
                  </a:txBody>
                  <a:tcPr marL="8474" marR="8474" marT="8474" marB="0" anchor="b"/>
                </a:tc>
                <a:extLst>
                  <a:ext uri="{0D108BD9-81ED-4DB2-BD59-A6C34878D82A}">
                    <a16:rowId xmlns:a16="http://schemas.microsoft.com/office/drawing/2014/main" val="1321963985"/>
                  </a:ext>
                </a:extLst>
              </a:tr>
              <a:tr h="533400">
                <a:tc>
                  <a:txBody>
                    <a:bodyPr/>
                    <a:lstStyle/>
                    <a:p>
                      <a:pPr algn="l" fontAlgn="b"/>
                      <a:r>
                        <a:rPr lang="en-US" sz="2000" u="none" strike="noStrike" dirty="0">
                          <a:effectLst/>
                        </a:rPr>
                        <a:t>April</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154,849,015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107,781,797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r" fontAlgn="b"/>
                      <a:r>
                        <a:rPr lang="en-US" sz="2000" u="none" strike="noStrike" dirty="0">
                          <a:effectLst/>
                        </a:rPr>
                        <a:t>33%</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$ 103,748,840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12,786,490 </a:t>
                      </a:r>
                      <a:endParaRPr lang="en-US" sz="2000" b="0" i="0" u="none" strike="noStrike" dirty="0">
                        <a:solidFill>
                          <a:srgbClr val="000000"/>
                        </a:solidFill>
                        <a:effectLst/>
                        <a:latin typeface="Calibri" panose="020F0502020204030204" pitchFamily="34" charset="0"/>
                      </a:endParaRPr>
                    </a:p>
                  </a:txBody>
                  <a:tcPr marL="8474" marR="8474" marT="8474" marB="0" anchor="b"/>
                </a:tc>
                <a:extLst>
                  <a:ext uri="{0D108BD9-81ED-4DB2-BD59-A6C34878D82A}">
                    <a16:rowId xmlns:a16="http://schemas.microsoft.com/office/drawing/2014/main" val="3346330070"/>
                  </a:ext>
                </a:extLst>
              </a:tr>
              <a:tr h="533400">
                <a:tc>
                  <a:txBody>
                    <a:bodyPr/>
                    <a:lstStyle/>
                    <a:p>
                      <a:pPr algn="l" fontAlgn="b"/>
                      <a:r>
                        <a:rPr lang="en-US" sz="2000" u="none" strike="noStrike" dirty="0">
                          <a:effectLst/>
                        </a:rPr>
                        <a:t>May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165,162,037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115,344,316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r" fontAlgn="b"/>
                      <a:r>
                        <a:rPr lang="en-US" sz="2000" u="none" strike="noStrike" dirty="0">
                          <a:effectLst/>
                        </a:rPr>
                        <a:t>27%</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$ 120,568,287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5,223,971</a:t>
                      </a:r>
                      <a:endParaRPr lang="en-US" sz="2000" b="0" i="0" u="none" strike="noStrike" dirty="0">
                        <a:solidFill>
                          <a:srgbClr val="000000"/>
                        </a:solidFill>
                        <a:effectLst/>
                        <a:latin typeface="Calibri" panose="020F0502020204030204" pitchFamily="34" charset="0"/>
                      </a:endParaRPr>
                    </a:p>
                  </a:txBody>
                  <a:tcPr marL="8474" marR="8474" marT="8474" marB="0" anchor="b"/>
                </a:tc>
                <a:extLst>
                  <a:ext uri="{0D108BD9-81ED-4DB2-BD59-A6C34878D82A}">
                    <a16:rowId xmlns:a16="http://schemas.microsoft.com/office/drawing/2014/main" val="1206626429"/>
                  </a:ext>
                </a:extLst>
              </a:tr>
              <a:tr h="515705">
                <a:tc>
                  <a:txBody>
                    <a:bodyPr/>
                    <a:lstStyle/>
                    <a:p>
                      <a:pPr algn="l" fontAlgn="b"/>
                      <a:r>
                        <a:rPr lang="en-US" sz="2000" u="none" strike="noStrike" dirty="0">
                          <a:effectLst/>
                        </a:rPr>
                        <a:t>June</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143,090,613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95,511,883 </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r" fontAlgn="b"/>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$ 128,781,552</a:t>
                      </a:r>
                      <a:endParaRPr lang="en-US" sz="2000" b="0" i="0" u="none" strike="noStrike" dirty="0">
                        <a:solidFill>
                          <a:srgbClr val="000000"/>
                        </a:solidFill>
                        <a:effectLst/>
                        <a:latin typeface="Calibri" panose="020F0502020204030204" pitchFamily="34" charset="0"/>
                      </a:endParaRPr>
                    </a:p>
                  </a:txBody>
                  <a:tcPr marL="8474" marR="8474" marT="8474" marB="0" anchor="b"/>
                </a:tc>
                <a:tc>
                  <a:txBody>
                    <a:bodyPr/>
                    <a:lstStyle/>
                    <a:p>
                      <a:pPr algn="l" fontAlgn="b"/>
                      <a:r>
                        <a:rPr lang="en-US" sz="2000" u="none" strike="noStrike" dirty="0">
                          <a:effectLst/>
                        </a:rPr>
                        <a:t> $   33,269,669  </a:t>
                      </a:r>
                      <a:endParaRPr lang="en-US" sz="2000" b="0" i="0" u="none" strike="noStrike" dirty="0">
                        <a:solidFill>
                          <a:srgbClr val="000000"/>
                        </a:solidFill>
                        <a:effectLst/>
                        <a:latin typeface="Calibri" panose="020F0502020204030204" pitchFamily="34" charset="0"/>
                      </a:endParaRPr>
                    </a:p>
                  </a:txBody>
                  <a:tcPr marL="8474" marR="8474" marT="8474" marB="0" anchor="b"/>
                </a:tc>
                <a:extLst>
                  <a:ext uri="{0D108BD9-81ED-4DB2-BD59-A6C34878D82A}">
                    <a16:rowId xmlns:a16="http://schemas.microsoft.com/office/drawing/2014/main" val="3953482485"/>
                  </a:ext>
                </a:extLst>
              </a:tr>
              <a:tr h="515705">
                <a:tc>
                  <a:txBody>
                    <a:bodyPr/>
                    <a:lstStyle/>
                    <a:p>
                      <a:pPr algn="l" fontAlgn="b"/>
                      <a:r>
                        <a:rPr lang="en-US" sz="2000" u="none" strike="noStrike" dirty="0">
                          <a:effectLst/>
                        </a:rPr>
                        <a:t>July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131,429,593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118,286,634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$ 121,835,233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3,548,599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950885"/>
                  </a:ext>
                </a:extLst>
              </a:tr>
              <a:tr h="551095">
                <a:tc>
                  <a:txBody>
                    <a:bodyPr/>
                    <a:lstStyle/>
                    <a:p>
                      <a:pPr algn="l" fontAlgn="b"/>
                      <a:r>
                        <a:rPr lang="en-US" sz="2000" u="none" strike="noStrike" dirty="0">
                          <a:effectLst/>
                        </a:rPr>
                        <a:t>August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137,448,244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123,703,420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 $ 123,703,420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0167259"/>
                  </a:ext>
                </a:extLst>
              </a:tr>
              <a:tr h="591905">
                <a:tc>
                  <a:txBody>
                    <a:bodyPr/>
                    <a:lstStyle/>
                    <a:p>
                      <a:pPr algn="l" fontAlgn="b"/>
                      <a:r>
                        <a:rPr lang="en-US" sz="2000" u="none" strike="noStrike" dirty="0">
                          <a:effectLst/>
                        </a:rPr>
                        <a:t>September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115,021,321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103,519,189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$ 108,695,148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5,175,959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0193869"/>
                  </a:ext>
                </a:extLst>
              </a:tr>
            </a:tbl>
          </a:graphicData>
        </a:graphic>
      </p:graphicFrame>
    </p:spTree>
    <p:extLst>
      <p:ext uri="{BB962C8B-B14F-4D97-AF65-F5344CB8AC3E}">
        <p14:creationId xmlns:p14="http://schemas.microsoft.com/office/powerpoint/2010/main" val="23201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167"/>
            <a:ext cx="12192000" cy="914400"/>
          </a:xfrm>
        </p:spPr>
        <p:txBody>
          <a:bodyPr/>
          <a:lstStyle/>
          <a:p>
            <a:r>
              <a:rPr lang="en-US" sz="3000" dirty="0"/>
              <a:t>Projected receipts based on consumption </a:t>
            </a:r>
          </a:p>
        </p:txBody>
      </p:sp>
      <p:sp>
        <p:nvSpPr>
          <p:cNvPr id="12" name="Footer Placeholder 11"/>
          <p:cNvSpPr>
            <a:spLocks noGrp="1"/>
          </p:cNvSpPr>
          <p:nvPr>
            <p:ph type="ftr" sz="quarter" idx="3"/>
          </p:nvPr>
        </p:nvSpPr>
        <p:spPr>
          <a:xfrm>
            <a:off x="1447800" y="6324600"/>
            <a:ext cx="7391399" cy="365760"/>
          </a:xfrm>
        </p:spPr>
        <p:txBody>
          <a:bodyPr>
            <a:normAutofit/>
          </a:bodyPr>
          <a:lstStyle/>
          <a:p>
            <a:pPr>
              <a:defRPr/>
            </a:pPr>
            <a:r>
              <a:rPr lang="en-US"/>
              <a:t>ODOT Seneca County Commissioners Meeting</a:t>
            </a:r>
            <a:endParaRPr lang="en-US" dirty="0"/>
          </a:p>
        </p:txBody>
      </p:sp>
      <p:graphicFrame>
        <p:nvGraphicFramePr>
          <p:cNvPr id="2" name="Table 1">
            <a:extLst>
              <a:ext uri="{FF2B5EF4-FFF2-40B4-BE49-F238E27FC236}">
                <a16:creationId xmlns:a16="http://schemas.microsoft.com/office/drawing/2014/main" id="{153F5E78-F90E-401A-BD93-2C85CCF31D9F}"/>
              </a:ext>
            </a:extLst>
          </p:cNvPr>
          <p:cNvGraphicFramePr>
            <a:graphicFrameLocks noGrp="1"/>
          </p:cNvGraphicFramePr>
          <p:nvPr>
            <p:extLst>
              <p:ext uri="{D42A27DB-BD31-4B8C-83A1-F6EECF244321}">
                <p14:modId xmlns:p14="http://schemas.microsoft.com/office/powerpoint/2010/main" val="1476053135"/>
              </p:ext>
            </p:extLst>
          </p:nvPr>
        </p:nvGraphicFramePr>
        <p:xfrm>
          <a:off x="419100" y="1054926"/>
          <a:ext cx="11353800" cy="4748148"/>
        </p:xfrm>
        <a:graphic>
          <a:graphicData uri="http://schemas.openxmlformats.org/drawingml/2006/table">
            <a:tbl>
              <a:tblPr>
                <a:tableStyleId>{5C22544A-7EE6-4342-B048-85BDC9FD1C3A}</a:tableStyleId>
              </a:tblPr>
              <a:tblGrid>
                <a:gridCol w="1428916">
                  <a:extLst>
                    <a:ext uri="{9D8B030D-6E8A-4147-A177-3AD203B41FA5}">
                      <a16:colId xmlns:a16="http://schemas.microsoft.com/office/drawing/2014/main" val="506539213"/>
                    </a:ext>
                  </a:extLst>
                </a:gridCol>
                <a:gridCol w="2057640">
                  <a:extLst>
                    <a:ext uri="{9D8B030D-6E8A-4147-A177-3AD203B41FA5}">
                      <a16:colId xmlns:a16="http://schemas.microsoft.com/office/drawing/2014/main" val="249803638"/>
                    </a:ext>
                  </a:extLst>
                </a:gridCol>
                <a:gridCol w="2237970">
                  <a:extLst>
                    <a:ext uri="{9D8B030D-6E8A-4147-A177-3AD203B41FA5}">
                      <a16:colId xmlns:a16="http://schemas.microsoft.com/office/drawing/2014/main" val="3799357645"/>
                    </a:ext>
                  </a:extLst>
                </a:gridCol>
                <a:gridCol w="1180712">
                  <a:extLst>
                    <a:ext uri="{9D8B030D-6E8A-4147-A177-3AD203B41FA5}">
                      <a16:colId xmlns:a16="http://schemas.microsoft.com/office/drawing/2014/main" val="2367519604"/>
                    </a:ext>
                  </a:extLst>
                </a:gridCol>
                <a:gridCol w="2162562">
                  <a:extLst>
                    <a:ext uri="{9D8B030D-6E8A-4147-A177-3AD203B41FA5}">
                      <a16:colId xmlns:a16="http://schemas.microsoft.com/office/drawing/2014/main" val="2679897643"/>
                    </a:ext>
                  </a:extLst>
                </a:gridCol>
                <a:gridCol w="2286000">
                  <a:extLst>
                    <a:ext uri="{9D8B030D-6E8A-4147-A177-3AD203B41FA5}">
                      <a16:colId xmlns:a16="http://schemas.microsoft.com/office/drawing/2014/main" val="2752846347"/>
                    </a:ext>
                  </a:extLst>
                </a:gridCol>
              </a:tblGrid>
              <a:tr h="888069">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Original Budget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Revised Projected Receipts (10% Down)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Projected Actual Reduction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Projected Actual</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Difference</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1333303"/>
                  </a:ext>
                </a:extLst>
              </a:tr>
              <a:tr h="553626">
                <a:tc>
                  <a:txBody>
                    <a:bodyPr/>
                    <a:lstStyle/>
                    <a:p>
                      <a:pPr algn="l" fontAlgn="b"/>
                      <a:r>
                        <a:rPr lang="en-US" sz="2000" u="none" strike="noStrike" dirty="0">
                          <a:effectLst/>
                        </a:rPr>
                        <a:t>October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$ 132,061,273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118,855,146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$ 122,420,800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3,565,654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2607912"/>
                  </a:ext>
                </a:extLst>
              </a:tr>
              <a:tr h="553626">
                <a:tc>
                  <a:txBody>
                    <a:bodyPr/>
                    <a:lstStyle/>
                    <a:p>
                      <a:pPr algn="l" fontAlgn="b"/>
                      <a:r>
                        <a:rPr lang="en-US" sz="2000" u="none" strike="noStrike" dirty="0">
                          <a:effectLst/>
                        </a:rPr>
                        <a:t>November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124,326,662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111,893,996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$ 113,012,936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1,118,940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0654386"/>
                  </a:ext>
                </a:extLst>
              </a:tr>
              <a:tr h="553626">
                <a:tc>
                  <a:txBody>
                    <a:bodyPr/>
                    <a:lstStyle/>
                    <a:p>
                      <a:pPr algn="l" fontAlgn="b"/>
                      <a:r>
                        <a:rPr lang="en-US" sz="2000" u="none" strike="noStrike" dirty="0">
                          <a:effectLst/>
                        </a:rPr>
                        <a:t>December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112,725,026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101,452,523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$ 103,481,573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2,029,050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6286746"/>
                  </a:ext>
                </a:extLst>
              </a:tr>
              <a:tr h="553626">
                <a:tc>
                  <a:txBody>
                    <a:bodyPr/>
                    <a:lstStyle/>
                    <a:p>
                      <a:pPr algn="l" fontAlgn="b"/>
                      <a:r>
                        <a:rPr lang="en-US" sz="2000" u="none" strike="noStrike" dirty="0">
                          <a:effectLst/>
                        </a:rPr>
                        <a:t>January ‘21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145,757,900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a:t>
                      </a:r>
                      <a:r>
                        <a:rPr lang="en-US" sz="2000" u="none" strike="noStrike" kern="1200" dirty="0">
                          <a:solidFill>
                            <a:schemeClr val="dk1"/>
                          </a:solidFill>
                          <a:effectLst/>
                          <a:latin typeface="+mn-lt"/>
                          <a:ea typeface="+mn-ea"/>
                          <a:cs typeface="+mn-cs"/>
                        </a:rPr>
                        <a:t>131,182,11</a:t>
                      </a:r>
                      <a:r>
                        <a:rPr lang="en-US" sz="2000" u="none" strike="noStrike" dirty="0">
                          <a:effectLst/>
                        </a:rPr>
                        <a:t>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$ 131,182,110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  </a:t>
                      </a: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584549"/>
                  </a:ext>
                </a:extLst>
              </a:tr>
              <a:tr h="514740">
                <a:tc>
                  <a:txBody>
                    <a:bodyPr/>
                    <a:lstStyle/>
                    <a:p>
                      <a:pPr algn="l" fontAlgn="b"/>
                      <a:r>
                        <a:rPr lang="en-US" sz="2000" u="none" strike="noStrike" kern="1200" dirty="0">
                          <a:solidFill>
                            <a:schemeClr val="dk1"/>
                          </a:solidFill>
                          <a:effectLst/>
                          <a:latin typeface="+mn-lt"/>
                          <a:ea typeface="+mn-ea"/>
                          <a:cs typeface="+mn-cs"/>
                        </a:rPr>
                        <a:t>February</a:t>
                      </a:r>
                    </a:p>
                  </a:txBody>
                  <a:tcPr marL="9525" marR="9525" marT="9525" marB="0" anchor="b"/>
                </a:tc>
                <a:tc>
                  <a:txBody>
                    <a:bodyPr/>
                    <a:lstStyle/>
                    <a:p>
                      <a:pPr algn="l" fontAlgn="b"/>
                      <a:r>
                        <a:rPr lang="en-US" sz="2000" u="none" strike="noStrike" dirty="0">
                          <a:effectLst/>
                        </a:rPr>
                        <a:t>$   139,582,098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US" sz="2000" u="none" strike="noStrike" kern="1200" dirty="0">
                          <a:solidFill>
                            <a:schemeClr val="dk1"/>
                          </a:solidFill>
                          <a:effectLst/>
                          <a:latin typeface="+mn-lt"/>
                          <a:ea typeface="+mn-ea"/>
                          <a:cs typeface="+mn-cs"/>
                        </a:rPr>
                        <a:t> $       125,623,889</a:t>
                      </a:r>
                    </a:p>
                  </a:txBody>
                  <a:tcPr marL="9525" marR="9525" marT="9525" marB="0" anchor="b"/>
                </a:tc>
                <a:tc>
                  <a:txBody>
                    <a:bodyPr/>
                    <a:lstStyle/>
                    <a:p>
                      <a:pPr algn="r" fontAlgn="b"/>
                      <a:r>
                        <a:rPr lang="en-US" sz="2000" u="none" strike="noStrike" kern="1200" dirty="0">
                          <a:solidFill>
                            <a:schemeClr val="dk1"/>
                          </a:solidFill>
                          <a:effectLst/>
                          <a:latin typeface="+mn-lt"/>
                          <a:ea typeface="+mn-ea"/>
                          <a:cs typeface="+mn-cs"/>
                        </a:rPr>
                        <a:t>11%</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$ 124,367,650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            1,256,239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2033179"/>
                  </a:ext>
                </a:extLst>
              </a:tr>
              <a:tr h="5147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kern="1200" dirty="0">
                          <a:solidFill>
                            <a:schemeClr val="dk1"/>
                          </a:solidFill>
                          <a:effectLst/>
                          <a:latin typeface="+mn-lt"/>
                          <a:ea typeface="+mn-ea"/>
                          <a:cs typeface="+mn-cs"/>
                        </a:rPr>
                        <a:t>March</a:t>
                      </a:r>
                    </a:p>
                  </a:txBody>
                  <a:tcPr marL="9525" marR="9525" marT="9525" marB="0" anchor="b"/>
                </a:tc>
                <a:tc>
                  <a:txBody>
                    <a:bodyPr/>
                    <a:lstStyle/>
                    <a:p>
                      <a:pPr algn="l" fontAlgn="b"/>
                      <a:r>
                        <a:rPr lang="en-US" sz="2000" u="none" strike="noStrike" dirty="0">
                          <a:effectLst/>
                        </a:rPr>
                        <a:t>$   143,887,781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kern="1200" dirty="0">
                          <a:solidFill>
                            <a:schemeClr val="dk1"/>
                          </a:solidFill>
                          <a:effectLst/>
                          <a:latin typeface="+mn-lt"/>
                          <a:ea typeface="+mn-ea"/>
                          <a:cs typeface="+mn-cs"/>
                        </a:rPr>
                        <a:t> $       129,499,003</a:t>
                      </a:r>
                    </a:p>
                  </a:txBody>
                  <a:tcPr marL="9525" marR="9525" marT="9525" marB="0" anchor="b"/>
                </a:tc>
                <a:tc>
                  <a:txBody>
                    <a:bodyPr/>
                    <a:lstStyle/>
                    <a:p>
                      <a:pPr algn="r" fontAlgn="b"/>
                      <a:r>
                        <a:rPr lang="en-US" sz="2000" u="none" strike="noStrike" kern="1200" dirty="0">
                          <a:solidFill>
                            <a:schemeClr val="dk1"/>
                          </a:solidFill>
                          <a:effectLst/>
                          <a:latin typeface="+mn-lt"/>
                          <a:ea typeface="+mn-ea"/>
                          <a:cs typeface="+mn-cs"/>
                        </a:rPr>
                        <a:t>6%</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 $  </a:t>
                      </a:r>
                      <a:r>
                        <a:rPr lang="en-US" sz="2000" kern="1200" dirty="0">
                          <a:solidFill>
                            <a:schemeClr val="dk1"/>
                          </a:solidFill>
                          <a:effectLst/>
                          <a:latin typeface="+mn-lt"/>
                          <a:ea typeface="+mn-ea"/>
                          <a:cs typeface="+mn-cs"/>
                        </a:rPr>
                        <a:t>137,268,943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            7,769,940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945154"/>
                  </a:ext>
                </a:extLst>
              </a:tr>
              <a:tr h="51474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000" b="1" u="none" strike="noStrike" kern="1200" dirty="0">
                          <a:solidFill>
                            <a:schemeClr val="dk1"/>
                          </a:solidFill>
                          <a:effectLst/>
                          <a:latin typeface="+mn-lt"/>
                          <a:ea typeface="+mn-ea"/>
                          <a:cs typeface="+mn-cs"/>
                        </a:rPr>
                        <a:t>Sum</a:t>
                      </a:r>
                    </a:p>
                  </a:txBody>
                  <a:tcPr marL="9525" marR="9525" marT="9525" marB="0" anchor="b"/>
                </a:tc>
                <a:tc>
                  <a:txBody>
                    <a:bodyPr/>
                    <a:lstStyle/>
                    <a:p>
                      <a:pPr algn="l" fontAlgn="b"/>
                      <a:r>
                        <a:rPr lang="en-US" sz="2000" u="none" strike="noStrike" dirty="0">
                          <a:effectLst/>
                        </a:rPr>
                        <a:t> $  1,787,266,711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u="none" strike="noStrike" kern="1200" dirty="0">
                        <a:solidFill>
                          <a:schemeClr val="dk1"/>
                        </a:solidFill>
                        <a:effectLst/>
                        <a:latin typeface="+mn-lt"/>
                        <a:ea typeface="+mn-ea"/>
                        <a:cs typeface="+mn-cs"/>
                      </a:endParaRPr>
                    </a:p>
                  </a:txBody>
                  <a:tcPr marL="9525" marR="9525" marT="9525" marB="0" anchor="b"/>
                </a:tc>
                <a:tc>
                  <a:txBody>
                    <a:bodyPr/>
                    <a:lstStyle/>
                    <a:p>
                      <a:pPr algn="r" fontAlgn="b"/>
                      <a:endParaRPr lang="en-US" sz="2000" u="none" strike="noStrike" kern="1200" dirty="0">
                        <a:solidFill>
                          <a:schemeClr val="dk1"/>
                        </a:solidFill>
                        <a:effectLst/>
                        <a:latin typeface="+mn-lt"/>
                        <a:ea typeface="+mn-ea"/>
                        <a:cs typeface="+mn-cs"/>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 $</a:t>
                      </a:r>
                      <a:r>
                        <a:rPr lang="en-US" sz="2000" b="1" kern="1200" dirty="0">
                          <a:solidFill>
                            <a:schemeClr val="dk1"/>
                          </a:solidFill>
                          <a:effectLst/>
                          <a:latin typeface="+mn-lt"/>
                          <a:ea typeface="+mn-ea"/>
                          <a:cs typeface="+mn-cs"/>
                        </a:rPr>
                        <a:t>1,567,848,044</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 $      219,418,667</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8921115"/>
                  </a:ext>
                </a:extLst>
              </a:tr>
            </a:tbl>
          </a:graphicData>
        </a:graphic>
      </p:graphicFrame>
    </p:spTree>
    <p:extLst>
      <p:ext uri="{BB962C8B-B14F-4D97-AF65-F5344CB8AC3E}">
        <p14:creationId xmlns:p14="http://schemas.microsoft.com/office/powerpoint/2010/main" val="171349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5167"/>
            <a:ext cx="12192000" cy="914400"/>
          </a:xfrm>
        </p:spPr>
        <p:txBody>
          <a:bodyPr/>
          <a:lstStyle/>
          <a:p>
            <a:r>
              <a:rPr lang="en-US" sz="3200" dirty="0"/>
              <a:t>Local vs state</a:t>
            </a:r>
          </a:p>
        </p:txBody>
      </p:sp>
      <p:sp>
        <p:nvSpPr>
          <p:cNvPr id="12" name="Footer Placeholder 11"/>
          <p:cNvSpPr>
            <a:spLocks noGrp="1"/>
          </p:cNvSpPr>
          <p:nvPr>
            <p:ph type="ftr" sz="quarter" idx="3"/>
          </p:nvPr>
        </p:nvSpPr>
        <p:spPr/>
        <p:txBody>
          <a:bodyPr>
            <a:normAutofit/>
          </a:bodyPr>
          <a:lstStyle/>
          <a:p>
            <a:pPr>
              <a:defRPr/>
            </a:pPr>
            <a:r>
              <a:rPr lang="en-US"/>
              <a:t>ODOT Seneca County Commissioners Meeting</a:t>
            </a:r>
            <a:endParaRPr lang="en-US" dirty="0"/>
          </a:p>
        </p:txBody>
      </p:sp>
      <p:sp>
        <p:nvSpPr>
          <p:cNvPr id="10" name="Rectangle 9">
            <a:extLst>
              <a:ext uri="{FF2B5EF4-FFF2-40B4-BE49-F238E27FC236}">
                <a16:creationId xmlns:a16="http://schemas.microsoft.com/office/drawing/2014/main" id="{1B722320-4229-49E5-810A-CD71866174C0}"/>
              </a:ext>
            </a:extLst>
          </p:cNvPr>
          <p:cNvSpPr/>
          <p:nvPr/>
        </p:nvSpPr>
        <p:spPr>
          <a:xfrm>
            <a:off x="609600" y="5867400"/>
            <a:ext cx="10972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5FBA13-2F0B-458A-BF0E-856785E43E4D}"/>
              </a:ext>
            </a:extLst>
          </p:cNvPr>
          <p:cNvPicPr/>
          <p:nvPr/>
        </p:nvPicPr>
        <p:blipFill>
          <a:blip r:embed="rId3"/>
          <a:stretch>
            <a:fillRect/>
          </a:stretch>
        </p:blipFill>
        <p:spPr>
          <a:xfrm>
            <a:off x="2452216" y="1171038"/>
            <a:ext cx="7287568" cy="5404168"/>
          </a:xfrm>
          <a:prstGeom prst="rect">
            <a:avLst/>
          </a:prstGeom>
        </p:spPr>
      </p:pic>
    </p:spTree>
    <p:extLst>
      <p:ext uri="{BB962C8B-B14F-4D97-AF65-F5344CB8AC3E}">
        <p14:creationId xmlns:p14="http://schemas.microsoft.com/office/powerpoint/2010/main" val="121272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CCDC62D-C96C-44DA-BEA7-491FF747130B}"/>
              </a:ext>
            </a:extLst>
          </p:cNvPr>
          <p:cNvSpPr>
            <a:spLocks noGrp="1"/>
          </p:cNvSpPr>
          <p:nvPr>
            <p:ph type="title"/>
          </p:nvPr>
        </p:nvSpPr>
        <p:spPr>
          <a:solidFill>
            <a:schemeClr val="tx2"/>
          </a:solidFill>
          <a:effectLst>
            <a:outerShdw blurRad="50800" dist="38100" dir="2700000" algn="tl" rotWithShape="0">
              <a:prstClr val="black">
                <a:alpha val="40000"/>
              </a:prstClr>
            </a:outerShdw>
          </a:effectLst>
        </p:spPr>
        <p:txBody>
          <a:bodyPr/>
          <a:lstStyle/>
          <a:p>
            <a:r>
              <a:rPr lang="en-US" dirty="0"/>
              <a:t>Safety</a:t>
            </a:r>
          </a:p>
        </p:txBody>
      </p:sp>
      <p:sp>
        <p:nvSpPr>
          <p:cNvPr id="29" name="Rectangle 28">
            <a:extLst>
              <a:ext uri="{FF2B5EF4-FFF2-40B4-BE49-F238E27FC236}">
                <a16:creationId xmlns:a16="http://schemas.microsoft.com/office/drawing/2014/main" id="{284BE8D8-5F22-4262-8DA9-FD0CDB461B2E}"/>
              </a:ext>
            </a:extLst>
          </p:cNvPr>
          <p:cNvSpPr/>
          <p:nvPr/>
        </p:nvSpPr>
        <p:spPr>
          <a:xfrm>
            <a:off x="2366963" y="4250597"/>
            <a:ext cx="1828800" cy="48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en-US" sz="2700" b="1" dirty="0">
                <a:ln w="0"/>
                <a:solidFill>
                  <a:schemeClr val="tx1"/>
                </a:solidFill>
                <a:effectLst>
                  <a:outerShdw blurRad="50800" dist="38100" dir="5400000" algn="t" rotWithShape="0">
                    <a:prstClr val="black">
                      <a:alpha val="40000"/>
                    </a:prstClr>
                  </a:outerShdw>
                </a:effectLst>
              </a:rPr>
              <a:t>Injuries</a:t>
            </a:r>
          </a:p>
        </p:txBody>
      </p:sp>
      <p:sp>
        <p:nvSpPr>
          <p:cNvPr id="2" name="Arrow: Down 1">
            <a:extLst>
              <a:ext uri="{FF2B5EF4-FFF2-40B4-BE49-F238E27FC236}">
                <a16:creationId xmlns:a16="http://schemas.microsoft.com/office/drawing/2014/main" id="{3E6A5075-9E98-4029-92F3-5CCCB4D03ADD}"/>
              </a:ext>
            </a:extLst>
          </p:cNvPr>
          <p:cNvSpPr/>
          <p:nvPr/>
        </p:nvSpPr>
        <p:spPr>
          <a:xfrm>
            <a:off x="2824163" y="2620217"/>
            <a:ext cx="914400" cy="1362456"/>
          </a:xfrm>
          <a:prstGeom prst="downArrow">
            <a:avLst>
              <a:gd name="adj1" fmla="val 50000"/>
              <a:gd name="adj2" fmla="val 74771"/>
            </a:avLst>
          </a:prstGeom>
          <a:solidFill>
            <a:schemeClr val="tx2"/>
          </a:solidFill>
          <a:ln>
            <a:solidFill>
              <a:srgbClr val="00745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E8110F-9D21-42CB-8FD5-633A2A91BC2E}"/>
              </a:ext>
            </a:extLst>
          </p:cNvPr>
          <p:cNvSpPr/>
          <p:nvPr/>
        </p:nvSpPr>
        <p:spPr>
          <a:xfrm>
            <a:off x="7996238" y="4250597"/>
            <a:ext cx="1828800" cy="48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en-US" sz="2700" b="1" dirty="0">
                <a:ln w="0"/>
                <a:solidFill>
                  <a:schemeClr val="tx1"/>
                </a:solidFill>
                <a:effectLst>
                  <a:outerShdw blurRad="50800" dist="38100" dir="5400000" algn="t" rotWithShape="0">
                    <a:prstClr val="black">
                      <a:alpha val="40000"/>
                    </a:prstClr>
                  </a:outerShdw>
                </a:effectLst>
              </a:rPr>
              <a:t>Fatalities</a:t>
            </a:r>
          </a:p>
        </p:txBody>
      </p:sp>
      <p:sp>
        <p:nvSpPr>
          <p:cNvPr id="23" name="Arrow: Down 22">
            <a:extLst>
              <a:ext uri="{FF2B5EF4-FFF2-40B4-BE49-F238E27FC236}">
                <a16:creationId xmlns:a16="http://schemas.microsoft.com/office/drawing/2014/main" id="{67EC8276-AD80-4866-B98C-1410F09ED3BF}"/>
              </a:ext>
            </a:extLst>
          </p:cNvPr>
          <p:cNvSpPr/>
          <p:nvPr/>
        </p:nvSpPr>
        <p:spPr>
          <a:xfrm rot="10800000">
            <a:off x="8453438" y="2620217"/>
            <a:ext cx="914400" cy="1362456"/>
          </a:xfrm>
          <a:prstGeom prst="downArrow">
            <a:avLst>
              <a:gd name="adj1" fmla="val 50000"/>
              <a:gd name="adj2" fmla="val 74771"/>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E9FF6C0-84D0-4BD5-8ED4-9D702898F4E4}"/>
              </a:ext>
            </a:extLst>
          </p:cNvPr>
          <p:cNvGrpSpPr/>
          <p:nvPr/>
        </p:nvGrpSpPr>
        <p:grpSpPr>
          <a:xfrm>
            <a:off x="4981575" y="2400300"/>
            <a:ext cx="2228850" cy="2228850"/>
            <a:chOff x="4876800" y="2590800"/>
            <a:chExt cx="2438400" cy="2438400"/>
          </a:xfrm>
        </p:grpSpPr>
        <p:sp>
          <p:nvSpPr>
            <p:cNvPr id="19" name="Oval 18">
              <a:extLst>
                <a:ext uri="{FF2B5EF4-FFF2-40B4-BE49-F238E27FC236}">
                  <a16:creationId xmlns:a16="http://schemas.microsoft.com/office/drawing/2014/main" id="{5074426F-7DAE-46F8-8D6B-6AB6AA9D3A73}"/>
                </a:ext>
              </a:extLst>
            </p:cNvPr>
            <p:cNvSpPr/>
            <p:nvPr/>
          </p:nvSpPr>
          <p:spPr>
            <a:xfrm>
              <a:off x="4876800" y="2590800"/>
              <a:ext cx="2438400" cy="2438400"/>
            </a:xfrm>
            <a:prstGeom prst="ellipse">
              <a:avLst/>
            </a:prstGeom>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F31B552-E16D-44A8-B042-46E07A474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551" y="3196409"/>
              <a:ext cx="2084249" cy="1223191"/>
            </a:xfrm>
            <a:prstGeom prst="rect">
              <a:avLst/>
            </a:prstGeom>
            <a:ln>
              <a:noFill/>
            </a:ln>
            <a:effectLst>
              <a:outerShdw blurRad="190500" algn="tl" rotWithShape="0">
                <a:srgbClr val="000000">
                  <a:alpha val="70000"/>
                </a:srgbClr>
              </a:outerShdw>
            </a:effectLst>
          </p:spPr>
        </p:pic>
      </p:grpSp>
      <p:sp>
        <p:nvSpPr>
          <p:cNvPr id="10" name="Footer Placeholder 11">
            <a:extLst>
              <a:ext uri="{FF2B5EF4-FFF2-40B4-BE49-F238E27FC236}">
                <a16:creationId xmlns:a16="http://schemas.microsoft.com/office/drawing/2014/main" id="{283BBE7A-39D4-4CCC-853C-B738AC5567EF}"/>
              </a:ext>
            </a:extLst>
          </p:cNvPr>
          <p:cNvSpPr>
            <a:spLocks noGrp="1"/>
          </p:cNvSpPr>
          <p:nvPr>
            <p:ph type="ftr" sz="quarter" idx="3"/>
          </p:nvPr>
        </p:nvSpPr>
        <p:spPr>
          <a:xfrm>
            <a:off x="1423988" y="6334967"/>
            <a:ext cx="5543549" cy="365760"/>
          </a:xfrm>
        </p:spPr>
        <p:txBody>
          <a:bodyPr>
            <a:normAutofit/>
          </a:bodyPr>
          <a:lstStyle/>
          <a:p>
            <a:pPr>
              <a:defRPr/>
            </a:pPr>
            <a:r>
              <a:rPr lang="en-US"/>
              <a:t>ODOT Seneca County Commissioners Meeting</a:t>
            </a:r>
            <a:endParaRPr lang="en-US" dirty="0"/>
          </a:p>
        </p:txBody>
      </p:sp>
    </p:spTree>
    <p:extLst>
      <p:ext uri="{BB962C8B-B14F-4D97-AF65-F5344CB8AC3E}">
        <p14:creationId xmlns:p14="http://schemas.microsoft.com/office/powerpoint/2010/main" val="1822699921"/>
      </p:ext>
    </p:extLst>
  </p:cSld>
  <p:clrMapOvr>
    <a:masterClrMapping/>
  </p:clrMapOvr>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D9F2B45-1A2E-48E6-B069-77357A68E907}" vid="{3AFC5C51-DE8D-4577-A74F-A9E219DAB3CB}"/>
    </a:ext>
  </a:extLst>
</a:theme>
</file>

<file path=ppt/theme/theme2.xml><?xml version="1.0" encoding="utf-8"?>
<a:theme xmlns:a="http://schemas.openxmlformats.org/drawingml/2006/main" name="1_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 ZephyrDot Dark Room Template-16by9.potx" id="{DC9081ED-D33E-4ACC-A26C-83F47BAFAC39}" vid="{67AB7BFE-6C89-4279-AA00-B8342D6441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 xmlns="f78f6485-d866-47f2-8ebc-7a2b1bdbd3a3">PRESENTATIONS</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8E279CDA86804FBDAAEE66E36F0FB0" ma:contentTypeVersion="1" ma:contentTypeDescription="Create a new document." ma:contentTypeScope="" ma:versionID="43202aa8ff8312f36ee1aed502b024b7">
  <xsd:schema xmlns:xsd="http://www.w3.org/2001/XMLSchema" xmlns:xs="http://www.w3.org/2001/XMLSchema" xmlns:p="http://schemas.microsoft.com/office/2006/metadata/properties" xmlns:ns2="f78f6485-d866-47f2-8ebc-7a2b1bdbd3a3" targetNamespace="http://schemas.microsoft.com/office/2006/metadata/properties" ma:root="true" ma:fieldsID="097235a341eeb17de0cae88af07512ad" ns2:_="">
    <xsd:import namespace="f78f6485-d866-47f2-8ebc-7a2b1bdbd3a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6485-d866-47f2-8ebc-7a2b1bdbd3a3"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CALENDARS"/>
              <xsd:enumeration value="OFFER LETTERS"/>
              <xsd:enumeration value="PRESENTATIONS"/>
              <xsd:enumeration value="MISCELLANEOU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C61EB-F99C-416A-973D-C48194527162}">
  <ds:schemaRefs>
    <ds:schemaRef ds:uri="f78f6485-d866-47f2-8ebc-7a2b1bdbd3a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C1191A9-0F67-4A7E-B545-5B62BDB92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6485-d866-47f2-8ebc-7a2b1bd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74D340-8406-4DD4-A627-F9B13BC4C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ODOT Template-16by9</Template>
  <TotalTime>7337</TotalTime>
  <Words>2120</Words>
  <Application>Microsoft Office PowerPoint</Application>
  <PresentationFormat>Widescreen</PresentationFormat>
  <Paragraphs>357</Paragraphs>
  <Slides>23</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Narrow</vt:lpstr>
      <vt:lpstr>Calibri</vt:lpstr>
      <vt:lpstr>Courier New</vt:lpstr>
      <vt:lpstr>Franklin Gothic Demi</vt:lpstr>
      <vt:lpstr>Georgia</vt:lpstr>
      <vt:lpstr>Trebuchet MS</vt:lpstr>
      <vt:lpstr>ODOT Master - Business Card Look</vt:lpstr>
      <vt:lpstr>1_ODOT Master - Business Card Look</vt:lpstr>
      <vt:lpstr>District 02 • SENECA county • JULY 2021</vt:lpstr>
      <vt:lpstr>Commissioners Meeting</vt:lpstr>
      <vt:lpstr>Traffic Volumes</vt:lpstr>
      <vt:lpstr>Traffic Volumes</vt:lpstr>
      <vt:lpstr>Traffic Volumes</vt:lpstr>
      <vt:lpstr>Projected receipts based on consumption </vt:lpstr>
      <vt:lpstr>Projected receipts based on consumption </vt:lpstr>
      <vt:lpstr>Local vs state</vt:lpstr>
      <vt:lpstr>Safety</vt:lpstr>
      <vt:lpstr>Safety</vt:lpstr>
      <vt:lpstr>HANDS-FREE OHIO</vt:lpstr>
      <vt:lpstr>HANDS-FREE OHIO</vt:lpstr>
      <vt:lpstr>seneca county 2021 Construction Season</vt:lpstr>
      <vt:lpstr>seneca County Construction</vt:lpstr>
      <vt:lpstr>seneca County Construction</vt:lpstr>
      <vt:lpstr>Seneca COUNTY MAINTENANCE</vt:lpstr>
      <vt:lpstr>Seneca county operations</vt:lpstr>
      <vt:lpstr>Seneca county MAINTENANCE</vt:lpstr>
      <vt:lpstr>Seneca county MAINTENANCE</vt:lpstr>
      <vt:lpstr>Adopt-a-highway IN Seneca COUNTY</vt:lpstr>
      <vt:lpstr>JOBS &amp; COMMERCE</vt:lpstr>
      <vt:lpstr>JOBS &amp; COMMERCE</vt:lpstr>
      <vt:lpstr>Questions</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 Location, Date 20XX</dc:title>
  <dc:creator>Kimberlee Roessner</dc:creator>
  <cp:lastModifiedBy>Hoagland, Kelsie</cp:lastModifiedBy>
  <cp:revision>182</cp:revision>
  <cp:lastPrinted>2017-01-30T16:29:08Z</cp:lastPrinted>
  <dcterms:created xsi:type="dcterms:W3CDTF">2017-05-08T16:17:24Z</dcterms:created>
  <dcterms:modified xsi:type="dcterms:W3CDTF">2021-07-07T16:43:28Z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0x010100108E279CDA86804FBDAAEE66E36F0FB0</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